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70" r:id="rId5"/>
    <p:sldId id="271" r:id="rId6"/>
    <p:sldId id="259" r:id="rId7"/>
    <p:sldId id="260" r:id="rId8"/>
    <p:sldId id="261" r:id="rId9"/>
    <p:sldId id="262" r:id="rId10"/>
    <p:sldId id="263" r:id="rId11"/>
    <p:sldId id="264" r:id="rId12"/>
    <p:sldId id="265" r:id="rId13"/>
    <p:sldId id="266" r:id="rId14"/>
    <p:sldId id="267" r:id="rId15"/>
    <p:sldId id="268" r:id="rId16"/>
    <p:sldId id="269"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A380D6A-BF24-4219-B8BA-EE2EC477C957}" type="datetimeFigureOut">
              <a:rPr lang="en-IN" smtClean="0"/>
              <a:t>13-01-2020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5BC126A-DD85-4B8C-A878-FEA94D5C389C}" type="slidenum">
              <a:rPr lang="en-IN" smtClean="0"/>
              <a:t>‹#›</a:t>
            </a:fld>
            <a:endParaRPr lang="en-IN"/>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4836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3A380D6A-BF24-4219-B8BA-EE2EC477C957}" type="datetimeFigureOut">
              <a:rPr lang="en-IN" smtClean="0"/>
              <a:t>13-01-2020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5BC126A-DD85-4B8C-A878-FEA94D5C389C}" type="slidenum">
              <a:rPr lang="en-IN" smtClean="0"/>
              <a:t>‹#›</a:t>
            </a:fld>
            <a:endParaRPr lang="en-IN"/>
          </a:p>
        </p:txBody>
      </p:sp>
    </p:spTree>
    <p:extLst>
      <p:ext uri="{BB962C8B-B14F-4D97-AF65-F5344CB8AC3E}">
        <p14:creationId xmlns:p14="http://schemas.microsoft.com/office/powerpoint/2010/main" val="4160301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380D6A-BF24-4219-B8BA-EE2EC477C957}" type="datetimeFigureOut">
              <a:rPr lang="en-IN" smtClean="0"/>
              <a:t>13-01-2020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5BC126A-DD85-4B8C-A878-FEA94D5C389C}" type="slidenum">
              <a:rPr lang="en-IN" smtClean="0"/>
              <a:t>‹#›</a:t>
            </a:fld>
            <a:endParaRPr lang="en-IN"/>
          </a:p>
        </p:txBody>
      </p:sp>
    </p:spTree>
    <p:extLst>
      <p:ext uri="{BB962C8B-B14F-4D97-AF65-F5344CB8AC3E}">
        <p14:creationId xmlns:p14="http://schemas.microsoft.com/office/powerpoint/2010/main" val="19875162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380D6A-BF24-4219-B8BA-EE2EC477C957}" type="datetimeFigureOut">
              <a:rPr lang="en-IN" smtClean="0"/>
              <a:t>13-01-2020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5BC126A-DD85-4B8C-A878-FEA94D5C389C}" type="slidenum">
              <a:rPr lang="en-IN" smtClean="0"/>
              <a:t>‹#›</a:t>
            </a:fld>
            <a:endParaRPr lang="en-IN"/>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9372999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380D6A-BF24-4219-B8BA-EE2EC477C957}" type="datetimeFigureOut">
              <a:rPr lang="en-IN" smtClean="0"/>
              <a:t>13-01-2020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5BC126A-DD85-4B8C-A878-FEA94D5C389C}" type="slidenum">
              <a:rPr lang="en-IN" smtClean="0"/>
              <a:t>‹#›</a:t>
            </a:fld>
            <a:endParaRPr lang="en-IN"/>
          </a:p>
        </p:txBody>
      </p:sp>
    </p:spTree>
    <p:extLst>
      <p:ext uri="{BB962C8B-B14F-4D97-AF65-F5344CB8AC3E}">
        <p14:creationId xmlns:p14="http://schemas.microsoft.com/office/powerpoint/2010/main" val="3001921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380D6A-BF24-4219-B8BA-EE2EC477C957}" type="datetimeFigureOut">
              <a:rPr lang="en-IN" smtClean="0"/>
              <a:t>13-01-2020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5BC126A-DD85-4B8C-A878-FEA94D5C389C}" type="slidenum">
              <a:rPr lang="en-IN" smtClean="0"/>
              <a:t>‹#›</a:t>
            </a:fld>
            <a:endParaRPr lang="en-IN"/>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400322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380D6A-BF24-4219-B8BA-EE2EC477C957}" type="datetimeFigureOut">
              <a:rPr lang="en-IN" smtClean="0"/>
              <a:t>13-01-2020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5BC126A-DD85-4B8C-A878-FEA94D5C389C}" type="slidenum">
              <a:rPr lang="en-IN" smtClean="0"/>
              <a:t>‹#›</a:t>
            </a:fld>
            <a:endParaRPr lang="en-IN"/>
          </a:p>
        </p:txBody>
      </p:sp>
    </p:spTree>
    <p:extLst>
      <p:ext uri="{BB962C8B-B14F-4D97-AF65-F5344CB8AC3E}">
        <p14:creationId xmlns:p14="http://schemas.microsoft.com/office/powerpoint/2010/main" val="19677805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380D6A-BF24-4219-B8BA-EE2EC477C957}" type="datetimeFigureOut">
              <a:rPr lang="en-IN" smtClean="0"/>
              <a:t>13-01-2020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5BC126A-DD85-4B8C-A878-FEA94D5C389C}" type="slidenum">
              <a:rPr lang="en-IN" smtClean="0"/>
              <a:t>‹#›</a:t>
            </a:fld>
            <a:endParaRPr lang="en-IN"/>
          </a:p>
        </p:txBody>
      </p:sp>
    </p:spTree>
    <p:extLst>
      <p:ext uri="{BB962C8B-B14F-4D97-AF65-F5344CB8AC3E}">
        <p14:creationId xmlns:p14="http://schemas.microsoft.com/office/powerpoint/2010/main" val="33865050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380D6A-BF24-4219-B8BA-EE2EC477C957}" type="datetimeFigureOut">
              <a:rPr lang="en-IN" smtClean="0"/>
              <a:t>13-01-2020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5BC126A-DD85-4B8C-A878-FEA94D5C389C}" type="slidenum">
              <a:rPr lang="en-IN" smtClean="0"/>
              <a:t>‹#›</a:t>
            </a:fld>
            <a:endParaRPr lang="en-IN"/>
          </a:p>
        </p:txBody>
      </p:sp>
    </p:spTree>
    <p:extLst>
      <p:ext uri="{BB962C8B-B14F-4D97-AF65-F5344CB8AC3E}">
        <p14:creationId xmlns:p14="http://schemas.microsoft.com/office/powerpoint/2010/main" val="2779051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380D6A-BF24-4219-B8BA-EE2EC477C957}" type="datetimeFigureOut">
              <a:rPr lang="en-IN" smtClean="0"/>
              <a:t>13-01-2020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5BC126A-DD85-4B8C-A878-FEA94D5C389C}" type="slidenum">
              <a:rPr lang="en-IN" smtClean="0"/>
              <a:t>‹#›</a:t>
            </a:fld>
            <a:endParaRPr lang="en-IN"/>
          </a:p>
        </p:txBody>
      </p:sp>
    </p:spTree>
    <p:extLst>
      <p:ext uri="{BB962C8B-B14F-4D97-AF65-F5344CB8AC3E}">
        <p14:creationId xmlns:p14="http://schemas.microsoft.com/office/powerpoint/2010/main" val="3248277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380D6A-BF24-4219-B8BA-EE2EC477C957}" type="datetimeFigureOut">
              <a:rPr lang="en-IN" smtClean="0"/>
              <a:t>13-01-2020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5BC126A-DD85-4B8C-A878-FEA94D5C389C}" type="slidenum">
              <a:rPr lang="en-IN" smtClean="0"/>
              <a:t>‹#›</a:t>
            </a:fld>
            <a:endParaRPr lang="en-IN"/>
          </a:p>
        </p:txBody>
      </p:sp>
    </p:spTree>
    <p:extLst>
      <p:ext uri="{BB962C8B-B14F-4D97-AF65-F5344CB8AC3E}">
        <p14:creationId xmlns:p14="http://schemas.microsoft.com/office/powerpoint/2010/main" val="2681902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A380D6A-BF24-4219-B8BA-EE2EC477C957}" type="datetimeFigureOut">
              <a:rPr lang="en-IN" smtClean="0"/>
              <a:t>13-01-2020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5BC126A-DD85-4B8C-A878-FEA94D5C389C}" type="slidenum">
              <a:rPr lang="en-IN" smtClean="0"/>
              <a:t>‹#›</a:t>
            </a:fld>
            <a:endParaRPr lang="en-IN"/>
          </a:p>
        </p:txBody>
      </p:sp>
    </p:spTree>
    <p:extLst>
      <p:ext uri="{BB962C8B-B14F-4D97-AF65-F5344CB8AC3E}">
        <p14:creationId xmlns:p14="http://schemas.microsoft.com/office/powerpoint/2010/main" val="2915975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A380D6A-BF24-4219-B8BA-EE2EC477C957}" type="datetimeFigureOut">
              <a:rPr lang="en-IN" smtClean="0"/>
              <a:t>13-01-2020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5BC126A-DD85-4B8C-A878-FEA94D5C389C}" type="slidenum">
              <a:rPr lang="en-IN" smtClean="0"/>
              <a:t>‹#›</a:t>
            </a:fld>
            <a:endParaRPr lang="en-IN"/>
          </a:p>
        </p:txBody>
      </p:sp>
    </p:spTree>
    <p:extLst>
      <p:ext uri="{BB962C8B-B14F-4D97-AF65-F5344CB8AC3E}">
        <p14:creationId xmlns:p14="http://schemas.microsoft.com/office/powerpoint/2010/main" val="1492608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A380D6A-BF24-4219-B8BA-EE2EC477C957}" type="datetimeFigureOut">
              <a:rPr lang="en-IN" smtClean="0"/>
              <a:t>13-01-2020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5BC126A-DD85-4B8C-A878-FEA94D5C389C}" type="slidenum">
              <a:rPr lang="en-IN" smtClean="0"/>
              <a:t>‹#›</a:t>
            </a:fld>
            <a:endParaRPr lang="en-IN"/>
          </a:p>
        </p:txBody>
      </p:sp>
    </p:spTree>
    <p:extLst>
      <p:ext uri="{BB962C8B-B14F-4D97-AF65-F5344CB8AC3E}">
        <p14:creationId xmlns:p14="http://schemas.microsoft.com/office/powerpoint/2010/main" val="992929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380D6A-BF24-4219-B8BA-EE2EC477C957}" type="datetimeFigureOut">
              <a:rPr lang="en-IN" smtClean="0"/>
              <a:t>13-01-2020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5BC126A-DD85-4B8C-A878-FEA94D5C389C}" type="slidenum">
              <a:rPr lang="en-IN" smtClean="0"/>
              <a:t>‹#›</a:t>
            </a:fld>
            <a:endParaRPr lang="en-IN"/>
          </a:p>
        </p:txBody>
      </p:sp>
    </p:spTree>
    <p:extLst>
      <p:ext uri="{BB962C8B-B14F-4D97-AF65-F5344CB8AC3E}">
        <p14:creationId xmlns:p14="http://schemas.microsoft.com/office/powerpoint/2010/main" val="1326146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A380D6A-BF24-4219-B8BA-EE2EC477C957}" type="datetimeFigureOut">
              <a:rPr lang="en-IN" smtClean="0"/>
              <a:t>13-01-2020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5BC126A-DD85-4B8C-A878-FEA94D5C389C}" type="slidenum">
              <a:rPr lang="en-IN" smtClean="0"/>
              <a:t>‹#›</a:t>
            </a:fld>
            <a:endParaRPr lang="en-IN"/>
          </a:p>
        </p:txBody>
      </p:sp>
    </p:spTree>
    <p:extLst>
      <p:ext uri="{BB962C8B-B14F-4D97-AF65-F5344CB8AC3E}">
        <p14:creationId xmlns:p14="http://schemas.microsoft.com/office/powerpoint/2010/main" val="23925077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A380D6A-BF24-4219-B8BA-EE2EC477C957}" type="datetimeFigureOut">
              <a:rPr lang="en-IN" smtClean="0"/>
              <a:t>13-01-2020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5BC126A-DD85-4B8C-A878-FEA94D5C389C}" type="slidenum">
              <a:rPr lang="en-IN" smtClean="0"/>
              <a:t>‹#›</a:t>
            </a:fld>
            <a:endParaRPr lang="en-IN"/>
          </a:p>
        </p:txBody>
      </p:sp>
    </p:spTree>
    <p:extLst>
      <p:ext uri="{BB962C8B-B14F-4D97-AF65-F5344CB8AC3E}">
        <p14:creationId xmlns:p14="http://schemas.microsoft.com/office/powerpoint/2010/main" val="708952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3A380D6A-BF24-4219-B8BA-EE2EC477C957}" type="datetimeFigureOut">
              <a:rPr lang="en-IN" smtClean="0"/>
              <a:t>13-01-2020</a:t>
            </a:fld>
            <a:endParaRPr lang="en-IN"/>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IN"/>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55BC126A-DD85-4B8C-A878-FEA94D5C389C}" type="slidenum">
              <a:rPr lang="en-IN" smtClean="0"/>
              <a:t>‹#›</a:t>
            </a:fld>
            <a:endParaRPr lang="en-IN"/>
          </a:p>
        </p:txBody>
      </p:sp>
    </p:spTree>
    <p:extLst>
      <p:ext uri="{BB962C8B-B14F-4D97-AF65-F5344CB8AC3E}">
        <p14:creationId xmlns:p14="http://schemas.microsoft.com/office/powerpoint/2010/main" val="395154383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24E44-C397-47C6-A112-B28EFA1E2981}"/>
              </a:ext>
            </a:extLst>
          </p:cNvPr>
          <p:cNvSpPr>
            <a:spLocks noGrp="1"/>
          </p:cNvSpPr>
          <p:nvPr>
            <p:ph type="ctrTitle"/>
          </p:nvPr>
        </p:nvSpPr>
        <p:spPr>
          <a:xfrm>
            <a:off x="95250" y="388397"/>
            <a:ext cx="11830050" cy="4667251"/>
          </a:xfrm>
        </p:spPr>
        <p:txBody>
          <a:bodyPr>
            <a:normAutofit/>
          </a:bodyPr>
          <a:lstStyle/>
          <a:p>
            <a:r>
              <a:rPr lang="en-US" dirty="0">
                <a:solidFill>
                  <a:schemeClr val="bg1"/>
                </a:solidFill>
                <a:latin typeface="Cambria" panose="02040503050406030204" pitchFamily="18" charset="0"/>
                <a:ea typeface="Cambria" panose="02040503050406030204" pitchFamily="18" charset="0"/>
              </a:rPr>
              <a:t>Project </a:t>
            </a:r>
            <a:br>
              <a:rPr lang="en-US" dirty="0">
                <a:solidFill>
                  <a:schemeClr val="bg1"/>
                </a:solidFill>
                <a:latin typeface="Cambria" panose="02040503050406030204" pitchFamily="18" charset="0"/>
                <a:ea typeface="Cambria" panose="02040503050406030204" pitchFamily="18" charset="0"/>
              </a:rPr>
            </a:br>
            <a:r>
              <a:rPr lang="en-US" dirty="0">
                <a:solidFill>
                  <a:schemeClr val="bg1"/>
                </a:solidFill>
                <a:latin typeface="Cambria" panose="02040503050406030204" pitchFamily="18" charset="0"/>
                <a:ea typeface="Cambria" panose="02040503050406030204" pitchFamily="18" charset="0"/>
              </a:rPr>
              <a:t>Report </a:t>
            </a:r>
            <a:br>
              <a:rPr lang="en-US" dirty="0">
                <a:solidFill>
                  <a:schemeClr val="bg1"/>
                </a:solidFill>
                <a:latin typeface="Cambria" panose="02040503050406030204" pitchFamily="18" charset="0"/>
                <a:ea typeface="Cambria" panose="02040503050406030204" pitchFamily="18" charset="0"/>
              </a:rPr>
            </a:br>
            <a:r>
              <a:rPr lang="en-US" dirty="0">
                <a:solidFill>
                  <a:schemeClr val="bg1"/>
                </a:solidFill>
                <a:latin typeface="Cambria" panose="02040503050406030204" pitchFamily="18" charset="0"/>
                <a:ea typeface="Cambria" panose="02040503050406030204" pitchFamily="18" charset="0"/>
              </a:rPr>
              <a:t>On </a:t>
            </a:r>
            <a:br>
              <a:rPr lang="en-US" dirty="0">
                <a:solidFill>
                  <a:schemeClr val="bg1"/>
                </a:solidFill>
                <a:latin typeface="Cambria" panose="02040503050406030204" pitchFamily="18" charset="0"/>
                <a:ea typeface="Cambria" panose="02040503050406030204" pitchFamily="18" charset="0"/>
              </a:rPr>
            </a:br>
            <a:r>
              <a:rPr lang="en-US" dirty="0">
                <a:solidFill>
                  <a:schemeClr val="bg1"/>
                </a:solidFill>
                <a:latin typeface="Cambria" panose="02040503050406030204" pitchFamily="18" charset="0"/>
                <a:ea typeface="Cambria" panose="02040503050406030204" pitchFamily="18" charset="0"/>
              </a:rPr>
              <a:t>Telecommunication </a:t>
            </a:r>
            <a:br>
              <a:rPr lang="en-US" dirty="0">
                <a:solidFill>
                  <a:schemeClr val="bg1"/>
                </a:solidFill>
                <a:latin typeface="Cambria" panose="02040503050406030204" pitchFamily="18" charset="0"/>
                <a:ea typeface="Cambria" panose="02040503050406030204" pitchFamily="18" charset="0"/>
              </a:rPr>
            </a:br>
            <a:r>
              <a:rPr lang="en-US" dirty="0">
                <a:solidFill>
                  <a:schemeClr val="bg1"/>
                </a:solidFill>
                <a:latin typeface="Cambria" panose="02040503050406030204" pitchFamily="18" charset="0"/>
                <a:ea typeface="Cambria" panose="02040503050406030204" pitchFamily="18" charset="0"/>
              </a:rPr>
              <a:t>Customer Churn </a:t>
            </a:r>
            <a:endParaRPr lang="en-IN" dirty="0">
              <a:solidFill>
                <a:schemeClr val="bg1"/>
              </a:solidFill>
              <a:latin typeface="Cambria" panose="02040503050406030204" pitchFamily="18" charset="0"/>
              <a:ea typeface="Cambria" panose="02040503050406030204" pitchFamily="18" charset="0"/>
            </a:endParaRPr>
          </a:p>
        </p:txBody>
      </p:sp>
      <p:sp>
        <p:nvSpPr>
          <p:cNvPr id="3" name="Subtitle 2">
            <a:extLst>
              <a:ext uri="{FF2B5EF4-FFF2-40B4-BE49-F238E27FC236}">
                <a16:creationId xmlns:a16="http://schemas.microsoft.com/office/drawing/2014/main" id="{BAE125CB-385F-443C-9E4E-AEEBF49C0B35}"/>
              </a:ext>
            </a:extLst>
          </p:cNvPr>
          <p:cNvSpPr>
            <a:spLocks noGrp="1"/>
          </p:cNvSpPr>
          <p:nvPr>
            <p:ph type="subTitle" idx="1"/>
          </p:nvPr>
        </p:nvSpPr>
        <p:spPr>
          <a:xfrm>
            <a:off x="9925050" y="6154738"/>
            <a:ext cx="2000250" cy="398462"/>
          </a:xfrm>
        </p:spPr>
        <p:txBody>
          <a:bodyPr>
            <a:normAutofit lnSpcReduction="10000"/>
          </a:bodyPr>
          <a:lstStyle/>
          <a:p>
            <a:r>
              <a:rPr lang="en-US" dirty="0">
                <a:solidFill>
                  <a:schemeClr val="bg1"/>
                </a:solidFill>
                <a:latin typeface="Cambria" panose="02040503050406030204" pitchFamily="18" charset="0"/>
                <a:ea typeface="Cambria" panose="02040503050406030204" pitchFamily="18" charset="0"/>
              </a:rPr>
              <a:t>By Dhanush </a:t>
            </a:r>
            <a:endParaRPr lang="en-IN" dirty="0">
              <a:solidFill>
                <a:schemeClr val="bg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421960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D02362-77FE-4C25-9F4F-B756F8D0C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623" y="301433"/>
            <a:ext cx="5744377" cy="3858163"/>
          </a:xfrm>
          <a:prstGeom prst="rect">
            <a:avLst/>
          </a:prstGeom>
        </p:spPr>
      </p:pic>
      <p:pic>
        <p:nvPicPr>
          <p:cNvPr id="5" name="Picture 4">
            <a:extLst>
              <a:ext uri="{FF2B5EF4-FFF2-40B4-BE49-F238E27FC236}">
                <a16:creationId xmlns:a16="http://schemas.microsoft.com/office/drawing/2014/main" id="{F640C9CA-AFF7-4EF6-A096-A1DE891822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4362" y="2999837"/>
            <a:ext cx="5744377" cy="3858163"/>
          </a:xfrm>
          <a:prstGeom prst="rect">
            <a:avLst/>
          </a:prstGeom>
        </p:spPr>
      </p:pic>
    </p:spTree>
    <p:extLst>
      <p:ext uri="{BB962C8B-B14F-4D97-AF65-F5344CB8AC3E}">
        <p14:creationId xmlns:p14="http://schemas.microsoft.com/office/powerpoint/2010/main" val="3525819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50F934-9BC9-4979-A0B3-D18450B8B9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504" y="97246"/>
            <a:ext cx="5744377" cy="3858163"/>
          </a:xfrm>
          <a:prstGeom prst="rect">
            <a:avLst/>
          </a:prstGeom>
        </p:spPr>
      </p:pic>
      <p:pic>
        <p:nvPicPr>
          <p:cNvPr id="5" name="Picture 4">
            <a:extLst>
              <a:ext uri="{FF2B5EF4-FFF2-40B4-BE49-F238E27FC236}">
                <a16:creationId xmlns:a16="http://schemas.microsoft.com/office/drawing/2014/main" id="{FFD3A112-4FF0-4A2B-AD62-DAE09061F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2119" y="2911467"/>
            <a:ext cx="5744377" cy="3858163"/>
          </a:xfrm>
          <a:prstGeom prst="rect">
            <a:avLst/>
          </a:prstGeom>
        </p:spPr>
      </p:pic>
    </p:spTree>
    <p:extLst>
      <p:ext uri="{BB962C8B-B14F-4D97-AF65-F5344CB8AC3E}">
        <p14:creationId xmlns:p14="http://schemas.microsoft.com/office/powerpoint/2010/main" val="4013374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51CE88-3F3C-43C0-8DB5-1303F86F0E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505" y="123879"/>
            <a:ext cx="5744377" cy="3858163"/>
          </a:xfrm>
          <a:prstGeom prst="rect">
            <a:avLst/>
          </a:prstGeom>
        </p:spPr>
      </p:pic>
      <p:pic>
        <p:nvPicPr>
          <p:cNvPr id="5" name="Picture 4">
            <a:extLst>
              <a:ext uri="{FF2B5EF4-FFF2-40B4-BE49-F238E27FC236}">
                <a16:creationId xmlns:a16="http://schemas.microsoft.com/office/drawing/2014/main" id="{1DC37071-013D-4156-BC6E-9EF88516AB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2219" y="2858202"/>
            <a:ext cx="5744377" cy="3858163"/>
          </a:xfrm>
          <a:prstGeom prst="rect">
            <a:avLst/>
          </a:prstGeom>
        </p:spPr>
      </p:pic>
    </p:spTree>
    <p:extLst>
      <p:ext uri="{BB962C8B-B14F-4D97-AF65-F5344CB8AC3E}">
        <p14:creationId xmlns:p14="http://schemas.microsoft.com/office/powerpoint/2010/main" val="2608687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7E2934-340C-4A9E-90C8-F3C64CCC913E}"/>
              </a:ext>
            </a:extLst>
          </p:cNvPr>
          <p:cNvSpPr txBox="1"/>
          <p:nvPr/>
        </p:nvSpPr>
        <p:spPr>
          <a:xfrm>
            <a:off x="79899" y="49198"/>
            <a:ext cx="11629747" cy="1754326"/>
          </a:xfrm>
          <a:prstGeom prst="rect">
            <a:avLst/>
          </a:prstGeom>
          <a:noFill/>
        </p:spPr>
        <p:txBody>
          <a:bodyPr wrap="square" rtlCol="0">
            <a:spAutoFit/>
          </a:bodyPr>
          <a:lstStyle/>
          <a:p>
            <a:r>
              <a:rPr lang="en-US" sz="2400" dirty="0">
                <a:solidFill>
                  <a:schemeClr val="bg1"/>
                </a:solidFill>
                <a:latin typeface="Cambria" panose="02040503050406030204" pitchFamily="18" charset="0"/>
                <a:ea typeface="Cambria" panose="02040503050406030204" pitchFamily="18" charset="0"/>
              </a:rPr>
              <a:t>Skewed Distribution </a:t>
            </a:r>
          </a:p>
          <a:p>
            <a:endParaRPr lang="en-US" sz="2400" dirty="0">
              <a:solidFill>
                <a:schemeClr val="bg1"/>
              </a:solidFill>
              <a:latin typeface="Cambria" panose="02040503050406030204" pitchFamily="18" charset="0"/>
              <a:ea typeface="Cambria" panose="02040503050406030204" pitchFamily="18" charset="0"/>
            </a:endParaRPr>
          </a:p>
          <a:p>
            <a:r>
              <a:rPr lang="en-US" sz="2000" dirty="0">
                <a:solidFill>
                  <a:schemeClr val="bg1"/>
                </a:solidFill>
                <a:latin typeface="Cambria" panose="02040503050406030204" pitchFamily="18" charset="0"/>
                <a:ea typeface="Cambria" panose="02040503050406030204" pitchFamily="18" charset="0"/>
              </a:rPr>
              <a:t>Skewness is asymmetry in a statistical distribution, in which the curve appears distorted or skewed either to the left or to the right. Skewness can be quantified to define the extent to which a distribution differs from a normal distribution. Here we tried to show the skewness of our variables </a:t>
            </a:r>
            <a:endParaRPr lang="en-IN" sz="2000" dirty="0">
              <a:solidFill>
                <a:schemeClr val="bg1"/>
              </a:solidFill>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D494029F-7D75-4D35-B824-65BAE5BB20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005" y="1988190"/>
            <a:ext cx="5744377" cy="3858163"/>
          </a:xfrm>
          <a:prstGeom prst="rect">
            <a:avLst/>
          </a:prstGeom>
        </p:spPr>
      </p:pic>
    </p:spTree>
    <p:extLst>
      <p:ext uri="{BB962C8B-B14F-4D97-AF65-F5344CB8AC3E}">
        <p14:creationId xmlns:p14="http://schemas.microsoft.com/office/powerpoint/2010/main" val="4106201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9E3EAB-0A8F-4E54-A84D-FC0A8900A1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158" y="159390"/>
            <a:ext cx="5744377" cy="3858163"/>
          </a:xfrm>
          <a:prstGeom prst="rect">
            <a:avLst/>
          </a:prstGeom>
        </p:spPr>
      </p:pic>
      <p:pic>
        <p:nvPicPr>
          <p:cNvPr id="5" name="Picture 4">
            <a:extLst>
              <a:ext uri="{FF2B5EF4-FFF2-40B4-BE49-F238E27FC236}">
                <a16:creationId xmlns:a16="http://schemas.microsoft.com/office/drawing/2014/main" id="{7BE5C119-2ED3-4555-B293-76CB7D78DD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4467" y="2840446"/>
            <a:ext cx="5744377" cy="3858163"/>
          </a:xfrm>
          <a:prstGeom prst="rect">
            <a:avLst/>
          </a:prstGeom>
        </p:spPr>
      </p:pic>
    </p:spTree>
    <p:extLst>
      <p:ext uri="{BB962C8B-B14F-4D97-AF65-F5344CB8AC3E}">
        <p14:creationId xmlns:p14="http://schemas.microsoft.com/office/powerpoint/2010/main" val="3733652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AA54CC-B510-417B-98C3-7B108F9D56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287" y="700927"/>
            <a:ext cx="5744377" cy="3858163"/>
          </a:xfrm>
          <a:prstGeom prst="rect">
            <a:avLst/>
          </a:prstGeom>
        </p:spPr>
      </p:pic>
    </p:spTree>
    <p:extLst>
      <p:ext uri="{BB962C8B-B14F-4D97-AF65-F5344CB8AC3E}">
        <p14:creationId xmlns:p14="http://schemas.microsoft.com/office/powerpoint/2010/main" val="1462898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6B94A4-DB42-407A-AC27-239883488C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920" y="514497"/>
            <a:ext cx="7468701" cy="5016291"/>
          </a:xfrm>
          <a:prstGeom prst="rect">
            <a:avLst/>
          </a:prstGeom>
        </p:spPr>
      </p:pic>
    </p:spTree>
    <p:extLst>
      <p:ext uri="{BB962C8B-B14F-4D97-AF65-F5344CB8AC3E}">
        <p14:creationId xmlns:p14="http://schemas.microsoft.com/office/powerpoint/2010/main" val="18075815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C9E666-B760-470E-BD8E-5109562B69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94775"/>
            <a:ext cx="4666514" cy="3134225"/>
          </a:xfrm>
          <a:prstGeom prst="rect">
            <a:avLst/>
          </a:prstGeom>
        </p:spPr>
      </p:pic>
      <p:pic>
        <p:nvPicPr>
          <p:cNvPr id="5" name="Picture 4">
            <a:extLst>
              <a:ext uri="{FF2B5EF4-FFF2-40B4-BE49-F238E27FC236}">
                <a16:creationId xmlns:a16="http://schemas.microsoft.com/office/drawing/2014/main" id="{8E760F0E-E9FE-4B91-B364-5AE9860789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82100" y="780331"/>
            <a:ext cx="6633555" cy="5387529"/>
          </a:xfrm>
          <a:prstGeom prst="rect">
            <a:avLst/>
          </a:prstGeom>
        </p:spPr>
      </p:pic>
    </p:spTree>
    <p:extLst>
      <p:ext uri="{BB962C8B-B14F-4D97-AF65-F5344CB8AC3E}">
        <p14:creationId xmlns:p14="http://schemas.microsoft.com/office/powerpoint/2010/main" val="3723379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2B1158-78F4-4B7E-955F-A6E0D764F2FC}"/>
              </a:ext>
            </a:extLst>
          </p:cNvPr>
          <p:cNvSpPr txBox="1"/>
          <p:nvPr/>
        </p:nvSpPr>
        <p:spPr>
          <a:xfrm>
            <a:off x="0" y="186431"/>
            <a:ext cx="9207474" cy="1200329"/>
          </a:xfrm>
          <a:prstGeom prst="rect">
            <a:avLst/>
          </a:prstGeom>
          <a:noFill/>
        </p:spPr>
        <p:txBody>
          <a:bodyPr wrap="square" rtlCol="0">
            <a:spAutoFit/>
          </a:bodyPr>
          <a:lstStyle/>
          <a:p>
            <a:r>
              <a:rPr lang="en-US" dirty="0">
                <a:solidFill>
                  <a:schemeClr val="bg1"/>
                </a:solidFill>
                <a:latin typeface="Cambria" panose="02040503050406030204" pitchFamily="18" charset="0"/>
                <a:ea typeface="Cambria" panose="02040503050406030204" pitchFamily="18" charset="0"/>
              </a:rPr>
              <a:t>Depending on the outliers we imputed the missing values with Mean and Median </a:t>
            </a:r>
          </a:p>
          <a:p>
            <a:endParaRPr lang="en-US" dirty="0">
              <a:solidFill>
                <a:schemeClr val="bg1"/>
              </a:solidFill>
              <a:latin typeface="Cambria" panose="02040503050406030204" pitchFamily="18" charset="0"/>
              <a:ea typeface="Cambria" panose="02040503050406030204" pitchFamily="18" charset="0"/>
            </a:endParaRPr>
          </a:p>
          <a:p>
            <a:r>
              <a:rPr lang="en-US" dirty="0">
                <a:solidFill>
                  <a:schemeClr val="bg1"/>
                </a:solidFill>
                <a:latin typeface="Cambria" panose="02040503050406030204" pitchFamily="18" charset="0"/>
                <a:ea typeface="Cambria" panose="02040503050406030204" pitchFamily="18" charset="0"/>
              </a:rPr>
              <a:t>Below is the mean imputation for the below variables </a:t>
            </a:r>
          </a:p>
          <a:p>
            <a:endParaRPr lang="en-IN" dirty="0"/>
          </a:p>
        </p:txBody>
      </p:sp>
      <p:pic>
        <p:nvPicPr>
          <p:cNvPr id="3" name="Picture 2">
            <a:extLst>
              <a:ext uri="{FF2B5EF4-FFF2-40B4-BE49-F238E27FC236}">
                <a16:creationId xmlns:a16="http://schemas.microsoft.com/office/drawing/2014/main" id="{979EDAFD-24F6-4C41-B890-D2E46CDA3B93}"/>
              </a:ext>
            </a:extLst>
          </p:cNvPr>
          <p:cNvPicPr>
            <a:picLocks noChangeAspect="1"/>
          </p:cNvPicPr>
          <p:nvPr/>
        </p:nvPicPr>
        <p:blipFill rotWithShape="1">
          <a:blip r:embed="rId2"/>
          <a:srcRect t="25890" r="82160" b="36958"/>
          <a:stretch/>
        </p:blipFill>
        <p:spPr>
          <a:xfrm>
            <a:off x="87445" y="1619535"/>
            <a:ext cx="2512818" cy="2943587"/>
          </a:xfrm>
          <a:prstGeom prst="rect">
            <a:avLst/>
          </a:prstGeom>
        </p:spPr>
      </p:pic>
      <p:pic>
        <p:nvPicPr>
          <p:cNvPr id="4" name="Picture 3">
            <a:extLst>
              <a:ext uri="{FF2B5EF4-FFF2-40B4-BE49-F238E27FC236}">
                <a16:creationId xmlns:a16="http://schemas.microsoft.com/office/drawing/2014/main" id="{1A66D25C-BA45-468F-BF67-62232D87AB31}"/>
              </a:ext>
            </a:extLst>
          </p:cNvPr>
          <p:cNvPicPr>
            <a:picLocks noChangeAspect="1"/>
          </p:cNvPicPr>
          <p:nvPr/>
        </p:nvPicPr>
        <p:blipFill rotWithShape="1">
          <a:blip r:embed="rId3"/>
          <a:srcRect l="1299" t="61876" r="40656" b="7512"/>
          <a:stretch/>
        </p:blipFill>
        <p:spPr>
          <a:xfrm>
            <a:off x="2804012" y="1619535"/>
            <a:ext cx="9024926" cy="2677258"/>
          </a:xfrm>
          <a:prstGeom prst="rect">
            <a:avLst/>
          </a:prstGeom>
        </p:spPr>
      </p:pic>
    </p:spTree>
    <p:extLst>
      <p:ext uri="{BB962C8B-B14F-4D97-AF65-F5344CB8AC3E}">
        <p14:creationId xmlns:p14="http://schemas.microsoft.com/office/powerpoint/2010/main" val="3350401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8C3124-25A7-4491-88F6-8343D45908ED}"/>
              </a:ext>
            </a:extLst>
          </p:cNvPr>
          <p:cNvSpPr txBox="1"/>
          <p:nvPr/>
        </p:nvSpPr>
        <p:spPr>
          <a:xfrm>
            <a:off x="204186" y="186431"/>
            <a:ext cx="9525740" cy="369332"/>
          </a:xfrm>
          <a:prstGeom prst="rect">
            <a:avLst/>
          </a:prstGeom>
          <a:noFill/>
        </p:spPr>
        <p:txBody>
          <a:bodyPr wrap="square" rtlCol="0">
            <a:spAutoFit/>
          </a:bodyPr>
          <a:lstStyle/>
          <a:p>
            <a:r>
              <a:rPr lang="en-US" dirty="0">
                <a:solidFill>
                  <a:schemeClr val="bg1"/>
                </a:solidFill>
                <a:latin typeface="Cambria" panose="02040503050406030204" pitchFamily="18" charset="0"/>
                <a:ea typeface="Cambria" panose="02040503050406030204" pitchFamily="18" charset="0"/>
              </a:rPr>
              <a:t>Below is the Median Imputation </a:t>
            </a:r>
            <a:endParaRPr lang="en-IN" dirty="0">
              <a:solidFill>
                <a:schemeClr val="bg1"/>
              </a:solidFill>
              <a:latin typeface="Cambria" panose="02040503050406030204" pitchFamily="18" charset="0"/>
              <a:ea typeface="Cambria" panose="02040503050406030204" pitchFamily="18" charset="0"/>
            </a:endParaRPr>
          </a:p>
        </p:txBody>
      </p:sp>
      <p:pic>
        <p:nvPicPr>
          <p:cNvPr id="3" name="Picture 2">
            <a:extLst>
              <a:ext uri="{FF2B5EF4-FFF2-40B4-BE49-F238E27FC236}">
                <a16:creationId xmlns:a16="http://schemas.microsoft.com/office/drawing/2014/main" id="{3A589676-7A44-4FA0-A9A5-5118ECFFF55D}"/>
              </a:ext>
            </a:extLst>
          </p:cNvPr>
          <p:cNvPicPr>
            <a:picLocks noChangeAspect="1"/>
          </p:cNvPicPr>
          <p:nvPr/>
        </p:nvPicPr>
        <p:blipFill rotWithShape="1">
          <a:blip r:embed="rId2"/>
          <a:srcRect l="728" t="31586" r="82670" b="14822"/>
          <a:stretch/>
        </p:blipFill>
        <p:spPr>
          <a:xfrm>
            <a:off x="204186" y="958787"/>
            <a:ext cx="2195229" cy="3986075"/>
          </a:xfrm>
          <a:prstGeom prst="rect">
            <a:avLst/>
          </a:prstGeom>
        </p:spPr>
      </p:pic>
      <p:pic>
        <p:nvPicPr>
          <p:cNvPr id="4" name="Picture 3">
            <a:extLst>
              <a:ext uri="{FF2B5EF4-FFF2-40B4-BE49-F238E27FC236}">
                <a16:creationId xmlns:a16="http://schemas.microsoft.com/office/drawing/2014/main" id="{F256B9DD-821B-4340-BAA0-94DAE55F43DB}"/>
              </a:ext>
            </a:extLst>
          </p:cNvPr>
          <p:cNvPicPr>
            <a:picLocks noChangeAspect="1"/>
          </p:cNvPicPr>
          <p:nvPr/>
        </p:nvPicPr>
        <p:blipFill rotWithShape="1">
          <a:blip r:embed="rId3"/>
          <a:srcRect l="947" t="46862" r="40145" b="8737"/>
          <a:stretch/>
        </p:blipFill>
        <p:spPr>
          <a:xfrm>
            <a:off x="2752077" y="958787"/>
            <a:ext cx="8375553" cy="3551069"/>
          </a:xfrm>
          <a:prstGeom prst="rect">
            <a:avLst/>
          </a:prstGeom>
        </p:spPr>
      </p:pic>
      <p:pic>
        <p:nvPicPr>
          <p:cNvPr id="5" name="Picture 4">
            <a:extLst>
              <a:ext uri="{FF2B5EF4-FFF2-40B4-BE49-F238E27FC236}">
                <a16:creationId xmlns:a16="http://schemas.microsoft.com/office/drawing/2014/main" id="{4A228CD1-D280-4AE2-A98D-C5C65E7C9092}"/>
              </a:ext>
            </a:extLst>
          </p:cNvPr>
          <p:cNvPicPr>
            <a:picLocks noChangeAspect="1"/>
          </p:cNvPicPr>
          <p:nvPr/>
        </p:nvPicPr>
        <p:blipFill rotWithShape="1">
          <a:blip r:embed="rId4"/>
          <a:srcRect l="438" t="86090" r="87257" b="7869"/>
          <a:stretch/>
        </p:blipFill>
        <p:spPr>
          <a:xfrm>
            <a:off x="3013969" y="5403174"/>
            <a:ext cx="3592069" cy="992078"/>
          </a:xfrm>
          <a:prstGeom prst="rect">
            <a:avLst/>
          </a:prstGeom>
        </p:spPr>
      </p:pic>
    </p:spTree>
    <p:extLst>
      <p:ext uri="{BB962C8B-B14F-4D97-AF65-F5344CB8AC3E}">
        <p14:creationId xmlns:p14="http://schemas.microsoft.com/office/powerpoint/2010/main" val="861060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E1ABE7-C6FF-454B-907F-5F3C64494FA0}"/>
              </a:ext>
            </a:extLst>
          </p:cNvPr>
          <p:cNvSpPr txBox="1"/>
          <p:nvPr/>
        </p:nvSpPr>
        <p:spPr>
          <a:xfrm>
            <a:off x="266331" y="0"/>
            <a:ext cx="10422384" cy="3170099"/>
          </a:xfrm>
          <a:prstGeom prst="rect">
            <a:avLst/>
          </a:prstGeom>
          <a:noFill/>
        </p:spPr>
        <p:txBody>
          <a:bodyPr wrap="square" rtlCol="0" anchor="b">
            <a:spAutoFit/>
          </a:bodyPr>
          <a:lstStyle/>
          <a:p>
            <a:r>
              <a:rPr lang="en-US" sz="4000"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Calibri" panose="020F0502020204030204" pitchFamily="34" charset="0"/>
              </a:rPr>
              <a:t>Problem Statement </a:t>
            </a:r>
          </a:p>
          <a:p>
            <a:endParaRPr lang="en-US" sz="40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r>
              <a:rPr lang="en-US" sz="2400" dirty="0">
                <a:solidFill>
                  <a:schemeClr val="bg1"/>
                </a:solidFill>
                <a:latin typeface="Times New Roman" panose="02020603050405020304" pitchFamily="18" charset="0"/>
                <a:cs typeface="Times New Roman" panose="02020603050405020304" pitchFamily="18" charset="0"/>
              </a:rPr>
              <a:t>All over the world, Numerous telecom companies are present. To keep up in the competition and expand their business client have to invest in the market. But, due to increasing competition, company is facing severe loss of revenue and loss of potential customers. So, the client wants to find out the reasons of losing customers by measuring customer loyalty to regain the lost customers.  </a:t>
            </a:r>
          </a:p>
        </p:txBody>
      </p:sp>
    </p:spTree>
    <p:extLst>
      <p:ext uri="{BB962C8B-B14F-4D97-AF65-F5344CB8AC3E}">
        <p14:creationId xmlns:p14="http://schemas.microsoft.com/office/powerpoint/2010/main" val="16918622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83722A-03CB-4EF5-985B-CCC5FB2F1300}"/>
              </a:ext>
            </a:extLst>
          </p:cNvPr>
          <p:cNvSpPr txBox="1"/>
          <p:nvPr/>
        </p:nvSpPr>
        <p:spPr>
          <a:xfrm>
            <a:off x="204184" y="11230"/>
            <a:ext cx="9250532" cy="2554545"/>
          </a:xfrm>
          <a:prstGeom prst="rect">
            <a:avLst/>
          </a:prstGeom>
          <a:noFill/>
        </p:spPr>
        <p:txBody>
          <a:bodyPr wrap="square" rtlCol="0">
            <a:spAutoFit/>
          </a:bodyPr>
          <a:lstStyle/>
          <a:p>
            <a:r>
              <a:rPr lang="en-US" sz="2000" dirty="0">
                <a:solidFill>
                  <a:schemeClr val="bg1"/>
                </a:solidFill>
                <a:latin typeface="Cambria" panose="02040503050406030204" pitchFamily="18" charset="0"/>
                <a:ea typeface="Cambria" panose="02040503050406030204" pitchFamily="18" charset="0"/>
              </a:rPr>
              <a:t>In the previous slide we see that there are no missing values and it is been replaced with mean and median next step would be finding the outliers and if there are any outliers we will see if we can remove outliers or we will see if we can do anything else </a:t>
            </a:r>
          </a:p>
          <a:p>
            <a:endParaRPr lang="en-US" sz="2000" dirty="0">
              <a:solidFill>
                <a:schemeClr val="bg1"/>
              </a:solidFill>
              <a:latin typeface="Cambria" panose="02040503050406030204" pitchFamily="18" charset="0"/>
              <a:ea typeface="Cambria" panose="02040503050406030204" pitchFamily="18" charset="0"/>
            </a:endParaRPr>
          </a:p>
          <a:p>
            <a:r>
              <a:rPr lang="en-US" sz="2000" dirty="0">
                <a:solidFill>
                  <a:schemeClr val="bg1"/>
                </a:solidFill>
                <a:latin typeface="Cambria" panose="02040503050406030204" pitchFamily="18" charset="0"/>
                <a:ea typeface="Cambria" panose="02040503050406030204" pitchFamily="18" charset="0"/>
              </a:rPr>
              <a:t>Firstly we will convert all the variables to numeric the then we create new variables to replace Yes or No and True or False to 1s and 0s ,below codes will take care of the same </a:t>
            </a:r>
            <a:endParaRPr lang="en-IN" sz="2000" dirty="0">
              <a:solidFill>
                <a:schemeClr val="bg1"/>
              </a:solidFill>
              <a:latin typeface="Cambria" panose="02040503050406030204" pitchFamily="18" charset="0"/>
              <a:ea typeface="Cambria" panose="02040503050406030204" pitchFamily="18" charset="0"/>
            </a:endParaRPr>
          </a:p>
        </p:txBody>
      </p:sp>
      <p:pic>
        <p:nvPicPr>
          <p:cNvPr id="3" name="Picture 2">
            <a:extLst>
              <a:ext uri="{FF2B5EF4-FFF2-40B4-BE49-F238E27FC236}">
                <a16:creationId xmlns:a16="http://schemas.microsoft.com/office/drawing/2014/main" id="{29645DCD-B801-484C-89EC-931647AE295C}"/>
              </a:ext>
            </a:extLst>
          </p:cNvPr>
          <p:cNvPicPr>
            <a:picLocks noChangeAspect="1"/>
          </p:cNvPicPr>
          <p:nvPr/>
        </p:nvPicPr>
        <p:blipFill rotWithShape="1">
          <a:blip r:embed="rId2"/>
          <a:srcRect l="3641" t="25113" r="52015" b="52104"/>
          <a:stretch/>
        </p:blipFill>
        <p:spPr>
          <a:xfrm>
            <a:off x="426125" y="2917770"/>
            <a:ext cx="8806649" cy="2545107"/>
          </a:xfrm>
          <a:prstGeom prst="rect">
            <a:avLst/>
          </a:prstGeom>
        </p:spPr>
      </p:pic>
      <p:pic>
        <p:nvPicPr>
          <p:cNvPr id="4" name="Picture 3">
            <a:extLst>
              <a:ext uri="{FF2B5EF4-FFF2-40B4-BE49-F238E27FC236}">
                <a16:creationId xmlns:a16="http://schemas.microsoft.com/office/drawing/2014/main" id="{1393BF63-4081-4413-9010-DA08D7472BDB}"/>
              </a:ext>
            </a:extLst>
          </p:cNvPr>
          <p:cNvPicPr>
            <a:picLocks noChangeAspect="1"/>
          </p:cNvPicPr>
          <p:nvPr/>
        </p:nvPicPr>
        <p:blipFill rotWithShape="1">
          <a:blip r:embed="rId3"/>
          <a:srcRect l="3640" t="41942" r="55073" b="50767"/>
          <a:stretch/>
        </p:blipFill>
        <p:spPr>
          <a:xfrm>
            <a:off x="426126" y="5814873"/>
            <a:ext cx="8490465" cy="843379"/>
          </a:xfrm>
          <a:prstGeom prst="rect">
            <a:avLst/>
          </a:prstGeom>
        </p:spPr>
      </p:pic>
    </p:spTree>
    <p:extLst>
      <p:ext uri="{BB962C8B-B14F-4D97-AF65-F5344CB8AC3E}">
        <p14:creationId xmlns:p14="http://schemas.microsoft.com/office/powerpoint/2010/main" val="2718328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91DDAF-1362-4BC2-B688-E35A3DEC7531}"/>
              </a:ext>
            </a:extLst>
          </p:cNvPr>
          <p:cNvPicPr>
            <a:picLocks noChangeAspect="1"/>
          </p:cNvPicPr>
          <p:nvPr/>
        </p:nvPicPr>
        <p:blipFill rotWithShape="1">
          <a:blip r:embed="rId2">
            <a:extLst>
              <a:ext uri="{28A0092B-C50C-407E-A947-70E740481C1C}">
                <a14:useLocalDpi xmlns:a14="http://schemas.microsoft.com/office/drawing/2010/main" val="0"/>
              </a:ext>
            </a:extLst>
          </a:blip>
          <a:srcRect l="15279" t="-721" r="8994" b="-104"/>
          <a:stretch/>
        </p:blipFill>
        <p:spPr>
          <a:xfrm>
            <a:off x="497150" y="1642369"/>
            <a:ext cx="5192146" cy="4643021"/>
          </a:xfrm>
          <a:prstGeom prst="rect">
            <a:avLst/>
          </a:prstGeom>
        </p:spPr>
      </p:pic>
      <p:sp>
        <p:nvSpPr>
          <p:cNvPr id="4" name="TextBox 3">
            <a:extLst>
              <a:ext uri="{FF2B5EF4-FFF2-40B4-BE49-F238E27FC236}">
                <a16:creationId xmlns:a16="http://schemas.microsoft.com/office/drawing/2014/main" id="{8DA40BA1-899B-4B6C-99A6-D166D26967AA}"/>
              </a:ext>
            </a:extLst>
          </p:cNvPr>
          <p:cNvSpPr txBox="1"/>
          <p:nvPr/>
        </p:nvSpPr>
        <p:spPr>
          <a:xfrm>
            <a:off x="0" y="0"/>
            <a:ext cx="11769376" cy="1446550"/>
          </a:xfrm>
          <a:prstGeom prst="rect">
            <a:avLst/>
          </a:prstGeom>
          <a:noFill/>
        </p:spPr>
        <p:txBody>
          <a:bodyPr wrap="none" rtlCol="0">
            <a:spAutoFit/>
          </a:bodyPr>
          <a:lstStyle/>
          <a:p>
            <a:r>
              <a:rPr lang="en-US" sz="2800" b="1" dirty="0">
                <a:solidFill>
                  <a:schemeClr val="bg1"/>
                </a:solidFill>
                <a:latin typeface="Cambria" panose="02040503050406030204" pitchFamily="18" charset="0"/>
                <a:ea typeface="Cambria" panose="02040503050406030204" pitchFamily="18" charset="0"/>
              </a:rPr>
              <a:t>Correlation</a:t>
            </a:r>
          </a:p>
          <a:p>
            <a:r>
              <a:rPr lang="en-US" sz="2000" dirty="0">
                <a:solidFill>
                  <a:schemeClr val="bg1"/>
                </a:solidFill>
                <a:latin typeface="Cambria" panose="02040503050406030204" pitchFamily="18" charset="0"/>
                <a:ea typeface="Cambria" panose="02040503050406030204" pitchFamily="18" charset="0"/>
              </a:rPr>
              <a:t>Correlation is a statistical technique that can show whether and how strongly pairs of variables are related</a:t>
            </a:r>
          </a:p>
          <a:p>
            <a:endParaRPr lang="en-IN" sz="2000" dirty="0">
              <a:solidFill>
                <a:schemeClr val="bg1"/>
              </a:solidFill>
              <a:latin typeface="Cambria" panose="02040503050406030204" pitchFamily="18" charset="0"/>
              <a:ea typeface="Cambria" panose="02040503050406030204" pitchFamily="18" charset="0"/>
            </a:endParaRPr>
          </a:p>
          <a:p>
            <a:r>
              <a:rPr lang="en-IN" sz="2000" dirty="0">
                <a:solidFill>
                  <a:schemeClr val="bg1"/>
                </a:solidFill>
                <a:latin typeface="Cambria" panose="02040503050406030204" pitchFamily="18" charset="0"/>
                <a:ea typeface="Cambria" panose="02040503050406030204" pitchFamily="18" charset="0"/>
              </a:rPr>
              <a:t>Below is the correlation plot of our dataset </a:t>
            </a:r>
          </a:p>
        </p:txBody>
      </p:sp>
    </p:spTree>
    <p:extLst>
      <p:ext uri="{BB962C8B-B14F-4D97-AF65-F5344CB8AC3E}">
        <p14:creationId xmlns:p14="http://schemas.microsoft.com/office/powerpoint/2010/main" val="381278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3FA8DC-CCBF-49AE-8E57-AB4C7D76EF0D}"/>
              </a:ext>
            </a:extLst>
          </p:cNvPr>
          <p:cNvSpPr txBox="1"/>
          <p:nvPr/>
        </p:nvSpPr>
        <p:spPr>
          <a:xfrm>
            <a:off x="257452" y="204187"/>
            <a:ext cx="11833933" cy="400110"/>
          </a:xfrm>
          <a:prstGeom prst="rect">
            <a:avLst/>
          </a:prstGeom>
          <a:noFill/>
        </p:spPr>
        <p:txBody>
          <a:bodyPr wrap="square" rtlCol="0">
            <a:spAutoFit/>
          </a:bodyPr>
          <a:lstStyle/>
          <a:p>
            <a:r>
              <a:rPr lang="en-US" sz="2000" dirty="0">
                <a:solidFill>
                  <a:schemeClr val="bg1"/>
                </a:solidFill>
                <a:latin typeface="Cambria" panose="02040503050406030204" pitchFamily="18" charset="0"/>
                <a:ea typeface="Cambria" panose="02040503050406030204" pitchFamily="18" charset="0"/>
              </a:rPr>
              <a:t>Now we do univariate analysis and remove the outliers , We would use the below code for the same.</a:t>
            </a:r>
            <a:endParaRPr lang="en-IN" sz="2000" dirty="0">
              <a:solidFill>
                <a:schemeClr val="bg1"/>
              </a:solidFill>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47E3F185-C619-4C5F-9FF7-3E1ABFC5FBC2}"/>
              </a:ext>
            </a:extLst>
          </p:cNvPr>
          <p:cNvPicPr>
            <a:picLocks noChangeAspect="1"/>
          </p:cNvPicPr>
          <p:nvPr/>
        </p:nvPicPr>
        <p:blipFill rotWithShape="1">
          <a:blip r:embed="rId2"/>
          <a:srcRect l="3058" t="23042" r="74879" b="69062"/>
          <a:stretch/>
        </p:blipFill>
        <p:spPr>
          <a:xfrm>
            <a:off x="204184" y="665816"/>
            <a:ext cx="4101042" cy="825624"/>
          </a:xfrm>
          <a:prstGeom prst="rect">
            <a:avLst/>
          </a:prstGeom>
        </p:spPr>
      </p:pic>
      <p:pic>
        <p:nvPicPr>
          <p:cNvPr id="5" name="Picture 4">
            <a:extLst>
              <a:ext uri="{FF2B5EF4-FFF2-40B4-BE49-F238E27FC236}">
                <a16:creationId xmlns:a16="http://schemas.microsoft.com/office/drawing/2014/main" id="{32FD98E7-ACE0-4C4A-A6E3-C4411960F6C2}"/>
              </a:ext>
            </a:extLst>
          </p:cNvPr>
          <p:cNvPicPr>
            <a:picLocks noChangeAspect="1"/>
          </p:cNvPicPr>
          <p:nvPr/>
        </p:nvPicPr>
        <p:blipFill rotWithShape="1">
          <a:blip r:embed="rId3"/>
          <a:srcRect l="3204" t="30187" r="43713" b="57774"/>
          <a:stretch/>
        </p:blipFill>
        <p:spPr>
          <a:xfrm>
            <a:off x="204184" y="1690229"/>
            <a:ext cx="8671408" cy="1106231"/>
          </a:xfrm>
          <a:prstGeom prst="rect">
            <a:avLst/>
          </a:prstGeom>
        </p:spPr>
      </p:pic>
      <p:pic>
        <p:nvPicPr>
          <p:cNvPr id="7" name="Picture 6">
            <a:extLst>
              <a:ext uri="{FF2B5EF4-FFF2-40B4-BE49-F238E27FC236}">
                <a16:creationId xmlns:a16="http://schemas.microsoft.com/office/drawing/2014/main" id="{BFBCAE97-E3AD-431B-A446-F9BAE3DFB510}"/>
              </a:ext>
            </a:extLst>
          </p:cNvPr>
          <p:cNvPicPr>
            <a:picLocks noChangeAspect="1"/>
          </p:cNvPicPr>
          <p:nvPr/>
        </p:nvPicPr>
        <p:blipFill rotWithShape="1">
          <a:blip r:embed="rId4">
            <a:extLst>
              <a:ext uri="{28A0092B-C50C-407E-A947-70E740481C1C}">
                <a14:useLocalDpi xmlns:a14="http://schemas.microsoft.com/office/drawing/2010/main" val="0"/>
              </a:ext>
            </a:extLst>
          </a:blip>
          <a:srcRect l="4709" t="13732" r="2749" b="17070"/>
          <a:stretch/>
        </p:blipFill>
        <p:spPr>
          <a:xfrm>
            <a:off x="185988" y="3178215"/>
            <a:ext cx="3244866" cy="3089420"/>
          </a:xfrm>
          <a:prstGeom prst="rect">
            <a:avLst/>
          </a:prstGeom>
        </p:spPr>
      </p:pic>
      <p:sp>
        <p:nvSpPr>
          <p:cNvPr id="8" name="TextBox 7">
            <a:extLst>
              <a:ext uri="{FF2B5EF4-FFF2-40B4-BE49-F238E27FC236}">
                <a16:creationId xmlns:a16="http://schemas.microsoft.com/office/drawing/2014/main" id="{886685D5-E655-41E5-8036-C33ED0BA6A73}"/>
              </a:ext>
            </a:extLst>
          </p:cNvPr>
          <p:cNvSpPr txBox="1"/>
          <p:nvPr/>
        </p:nvSpPr>
        <p:spPr>
          <a:xfrm>
            <a:off x="84116" y="2810583"/>
            <a:ext cx="3178206" cy="400110"/>
          </a:xfrm>
          <a:prstGeom prst="rect">
            <a:avLst/>
          </a:prstGeom>
          <a:noFill/>
        </p:spPr>
        <p:txBody>
          <a:bodyPr wrap="square" rtlCol="0">
            <a:spAutoFit/>
          </a:bodyPr>
          <a:lstStyle/>
          <a:p>
            <a:r>
              <a:rPr lang="en-US" sz="2000" dirty="0">
                <a:solidFill>
                  <a:schemeClr val="bg1"/>
                </a:solidFill>
                <a:latin typeface="Cambria" panose="02040503050406030204" pitchFamily="18" charset="0"/>
                <a:ea typeface="Cambria" panose="02040503050406030204" pitchFamily="18" charset="0"/>
              </a:rPr>
              <a:t>Before removing outlier </a:t>
            </a:r>
            <a:endParaRPr lang="en-IN" sz="2000" dirty="0">
              <a:solidFill>
                <a:schemeClr val="bg1"/>
              </a:solidFill>
              <a:latin typeface="Cambria" panose="02040503050406030204" pitchFamily="18" charset="0"/>
              <a:ea typeface="Cambria" panose="02040503050406030204" pitchFamily="18" charset="0"/>
            </a:endParaRPr>
          </a:p>
        </p:txBody>
      </p:sp>
      <p:pic>
        <p:nvPicPr>
          <p:cNvPr id="10" name="Picture 9">
            <a:extLst>
              <a:ext uri="{FF2B5EF4-FFF2-40B4-BE49-F238E27FC236}">
                <a16:creationId xmlns:a16="http://schemas.microsoft.com/office/drawing/2014/main" id="{D26958D1-C6B8-4242-98C5-A1A27EA3265C}"/>
              </a:ext>
            </a:extLst>
          </p:cNvPr>
          <p:cNvPicPr>
            <a:picLocks noChangeAspect="1"/>
          </p:cNvPicPr>
          <p:nvPr/>
        </p:nvPicPr>
        <p:blipFill rotWithShape="1">
          <a:blip r:embed="rId5">
            <a:extLst>
              <a:ext uri="{28A0092B-C50C-407E-A947-70E740481C1C}">
                <a14:useLocalDpi xmlns:a14="http://schemas.microsoft.com/office/drawing/2010/main" val="0"/>
              </a:ext>
            </a:extLst>
          </a:blip>
          <a:srcRect l="6753" t="12798" r="54017" b="15043"/>
          <a:stretch/>
        </p:blipFill>
        <p:spPr>
          <a:xfrm>
            <a:off x="4065973" y="3187085"/>
            <a:ext cx="3338003" cy="3136919"/>
          </a:xfrm>
          <a:prstGeom prst="rect">
            <a:avLst/>
          </a:prstGeom>
        </p:spPr>
      </p:pic>
      <p:sp>
        <p:nvSpPr>
          <p:cNvPr id="2" name="TextBox 1">
            <a:extLst>
              <a:ext uri="{FF2B5EF4-FFF2-40B4-BE49-F238E27FC236}">
                <a16:creationId xmlns:a16="http://schemas.microsoft.com/office/drawing/2014/main" id="{6425A54A-91A1-4F79-8D5B-64BF1600CC60}"/>
              </a:ext>
            </a:extLst>
          </p:cNvPr>
          <p:cNvSpPr txBox="1"/>
          <p:nvPr/>
        </p:nvSpPr>
        <p:spPr>
          <a:xfrm>
            <a:off x="204183" y="6267635"/>
            <a:ext cx="11656383" cy="400110"/>
          </a:xfrm>
          <a:prstGeom prst="rect">
            <a:avLst/>
          </a:prstGeom>
          <a:noFill/>
        </p:spPr>
        <p:txBody>
          <a:bodyPr wrap="square" rtlCol="0">
            <a:spAutoFit/>
          </a:bodyPr>
          <a:lstStyle/>
          <a:p>
            <a:r>
              <a:rPr lang="en-US" sz="2000" dirty="0">
                <a:solidFill>
                  <a:schemeClr val="bg1"/>
                </a:solidFill>
                <a:latin typeface="Cambria" panose="02040503050406030204" pitchFamily="18" charset="0"/>
                <a:ea typeface="Cambria" panose="02040503050406030204" pitchFamily="18" charset="0"/>
              </a:rPr>
              <a:t>We check for the outliers in other variables as well and remove the outliers  using the same method </a:t>
            </a:r>
            <a:endParaRPr lang="en-IN" sz="2000" dirty="0">
              <a:solidFill>
                <a:schemeClr val="bg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656963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5C9C31-7361-4114-B457-6A243A7EB6B0}"/>
              </a:ext>
            </a:extLst>
          </p:cNvPr>
          <p:cNvSpPr txBox="1"/>
          <p:nvPr/>
        </p:nvSpPr>
        <p:spPr>
          <a:xfrm>
            <a:off x="177553" y="97654"/>
            <a:ext cx="11807301" cy="369332"/>
          </a:xfrm>
          <a:prstGeom prst="rect">
            <a:avLst/>
          </a:prstGeom>
          <a:noFill/>
        </p:spPr>
        <p:txBody>
          <a:bodyPr wrap="square" rtlCol="0">
            <a:spAutoFit/>
          </a:bodyPr>
          <a:lstStyle/>
          <a:p>
            <a:r>
              <a:rPr lang="en-US" dirty="0"/>
              <a:t>Scatterplots for Bivariate Analysis </a:t>
            </a:r>
            <a:endParaRPr lang="en-IN" dirty="0"/>
          </a:p>
        </p:txBody>
      </p:sp>
      <p:pic>
        <p:nvPicPr>
          <p:cNvPr id="4" name="Picture 3">
            <a:extLst>
              <a:ext uri="{FF2B5EF4-FFF2-40B4-BE49-F238E27FC236}">
                <a16:creationId xmlns:a16="http://schemas.microsoft.com/office/drawing/2014/main" id="{B1D7C838-0791-4150-9B5D-D071657459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992" y="632482"/>
            <a:ext cx="3562847" cy="3391373"/>
          </a:xfrm>
          <a:prstGeom prst="rect">
            <a:avLst/>
          </a:prstGeom>
        </p:spPr>
      </p:pic>
      <p:pic>
        <p:nvPicPr>
          <p:cNvPr id="6" name="Picture 5">
            <a:extLst>
              <a:ext uri="{FF2B5EF4-FFF2-40B4-BE49-F238E27FC236}">
                <a16:creationId xmlns:a16="http://schemas.microsoft.com/office/drawing/2014/main" id="{5B8F5203-54D5-4A74-A8B9-AF0F9FDA2A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4777" y="3153740"/>
            <a:ext cx="3562847" cy="3391373"/>
          </a:xfrm>
          <a:prstGeom prst="rect">
            <a:avLst/>
          </a:prstGeom>
        </p:spPr>
      </p:pic>
      <p:pic>
        <p:nvPicPr>
          <p:cNvPr id="8" name="Picture 7">
            <a:extLst>
              <a:ext uri="{FF2B5EF4-FFF2-40B4-BE49-F238E27FC236}">
                <a16:creationId xmlns:a16="http://schemas.microsoft.com/office/drawing/2014/main" id="{FE334430-908E-423A-970E-DA9928DC19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6562" y="632482"/>
            <a:ext cx="3562847" cy="3391373"/>
          </a:xfrm>
          <a:prstGeom prst="rect">
            <a:avLst/>
          </a:prstGeom>
        </p:spPr>
      </p:pic>
    </p:spTree>
    <p:extLst>
      <p:ext uri="{BB962C8B-B14F-4D97-AF65-F5344CB8AC3E}">
        <p14:creationId xmlns:p14="http://schemas.microsoft.com/office/powerpoint/2010/main" val="18823292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7441D2-E166-4E8D-8C8C-30459B28C5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73" y="126454"/>
            <a:ext cx="3562847" cy="3391373"/>
          </a:xfrm>
          <a:prstGeom prst="rect">
            <a:avLst/>
          </a:prstGeom>
        </p:spPr>
      </p:pic>
      <p:pic>
        <p:nvPicPr>
          <p:cNvPr id="4" name="Picture 3">
            <a:extLst>
              <a:ext uri="{FF2B5EF4-FFF2-40B4-BE49-F238E27FC236}">
                <a16:creationId xmlns:a16="http://schemas.microsoft.com/office/drawing/2014/main" id="{778A07AC-38AC-42B6-BD0C-234E96C551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7401" y="2905165"/>
            <a:ext cx="3562847" cy="3391373"/>
          </a:xfrm>
          <a:prstGeom prst="rect">
            <a:avLst/>
          </a:prstGeom>
        </p:spPr>
      </p:pic>
      <p:pic>
        <p:nvPicPr>
          <p:cNvPr id="6" name="Picture 5">
            <a:extLst>
              <a:ext uri="{FF2B5EF4-FFF2-40B4-BE49-F238E27FC236}">
                <a16:creationId xmlns:a16="http://schemas.microsoft.com/office/drawing/2014/main" id="{75A8FDE6-9FA0-4A4F-925A-A4A50676DE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9830" y="126454"/>
            <a:ext cx="3562847" cy="3391373"/>
          </a:xfrm>
          <a:prstGeom prst="rect">
            <a:avLst/>
          </a:prstGeom>
        </p:spPr>
      </p:pic>
    </p:spTree>
    <p:extLst>
      <p:ext uri="{BB962C8B-B14F-4D97-AF65-F5344CB8AC3E}">
        <p14:creationId xmlns:p14="http://schemas.microsoft.com/office/powerpoint/2010/main" val="42133707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E06B39-09AA-4E86-9DFC-5A8476EB0E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60" y="153088"/>
            <a:ext cx="3562847" cy="3391373"/>
          </a:xfrm>
          <a:prstGeom prst="rect">
            <a:avLst/>
          </a:prstGeom>
        </p:spPr>
      </p:pic>
      <p:pic>
        <p:nvPicPr>
          <p:cNvPr id="6" name="Picture 5">
            <a:extLst>
              <a:ext uri="{FF2B5EF4-FFF2-40B4-BE49-F238E27FC236}">
                <a16:creationId xmlns:a16="http://schemas.microsoft.com/office/drawing/2014/main" id="{AC0EFA81-4F6D-4C03-B12D-03918128B0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4778" y="3100475"/>
            <a:ext cx="3562847" cy="3391373"/>
          </a:xfrm>
          <a:prstGeom prst="rect">
            <a:avLst/>
          </a:prstGeom>
        </p:spPr>
      </p:pic>
      <p:pic>
        <p:nvPicPr>
          <p:cNvPr id="8" name="Picture 7">
            <a:extLst>
              <a:ext uri="{FF2B5EF4-FFF2-40B4-BE49-F238E27FC236}">
                <a16:creationId xmlns:a16="http://schemas.microsoft.com/office/drawing/2014/main" id="{A9B34508-31EB-4599-9F58-195445AA40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2996" y="153088"/>
            <a:ext cx="3562847" cy="3391373"/>
          </a:xfrm>
          <a:prstGeom prst="rect">
            <a:avLst/>
          </a:prstGeom>
        </p:spPr>
      </p:pic>
    </p:spTree>
    <p:extLst>
      <p:ext uri="{BB962C8B-B14F-4D97-AF65-F5344CB8AC3E}">
        <p14:creationId xmlns:p14="http://schemas.microsoft.com/office/powerpoint/2010/main" val="35101896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DEC0CC-8A58-44EE-AE0A-9304AAE529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827" y="179720"/>
            <a:ext cx="3562847" cy="3391373"/>
          </a:xfrm>
          <a:prstGeom prst="rect">
            <a:avLst/>
          </a:prstGeom>
        </p:spPr>
      </p:pic>
      <p:pic>
        <p:nvPicPr>
          <p:cNvPr id="5" name="Picture 4">
            <a:extLst>
              <a:ext uri="{FF2B5EF4-FFF2-40B4-BE49-F238E27FC236}">
                <a16:creationId xmlns:a16="http://schemas.microsoft.com/office/drawing/2014/main" id="{211AE479-E1C4-430C-A38F-989B0EFACC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4576" y="3322414"/>
            <a:ext cx="3562847" cy="3391373"/>
          </a:xfrm>
          <a:prstGeom prst="rect">
            <a:avLst/>
          </a:prstGeom>
        </p:spPr>
      </p:pic>
      <p:pic>
        <p:nvPicPr>
          <p:cNvPr id="7" name="Picture 6">
            <a:extLst>
              <a:ext uri="{FF2B5EF4-FFF2-40B4-BE49-F238E27FC236}">
                <a16:creationId xmlns:a16="http://schemas.microsoft.com/office/drawing/2014/main" id="{53483FD7-B443-4DD1-A424-650653AE0B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9628" y="179718"/>
            <a:ext cx="3562847" cy="3391373"/>
          </a:xfrm>
          <a:prstGeom prst="rect">
            <a:avLst/>
          </a:prstGeom>
        </p:spPr>
      </p:pic>
    </p:spTree>
    <p:extLst>
      <p:ext uri="{BB962C8B-B14F-4D97-AF65-F5344CB8AC3E}">
        <p14:creationId xmlns:p14="http://schemas.microsoft.com/office/powerpoint/2010/main" val="18439698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B7663E-9382-4438-A675-35F3C6CE47A3}"/>
              </a:ext>
            </a:extLst>
          </p:cNvPr>
          <p:cNvSpPr txBox="1"/>
          <p:nvPr/>
        </p:nvSpPr>
        <p:spPr>
          <a:xfrm>
            <a:off x="150920" y="168676"/>
            <a:ext cx="8273989" cy="707886"/>
          </a:xfrm>
          <a:prstGeom prst="rect">
            <a:avLst/>
          </a:prstGeom>
          <a:noFill/>
        </p:spPr>
        <p:txBody>
          <a:bodyPr wrap="square" rtlCol="0">
            <a:spAutoFit/>
          </a:bodyPr>
          <a:lstStyle/>
          <a:p>
            <a:r>
              <a:rPr lang="en-US" sz="2000" dirty="0">
                <a:solidFill>
                  <a:schemeClr val="bg1"/>
                </a:solidFill>
                <a:latin typeface="Cambria" panose="02040503050406030204" pitchFamily="18" charset="0"/>
                <a:ea typeface="Cambria" panose="02040503050406030204" pitchFamily="18" charset="0"/>
              </a:rPr>
              <a:t>Diving the data into train and test </a:t>
            </a:r>
          </a:p>
          <a:p>
            <a:r>
              <a:rPr lang="en-IN" sz="2000" dirty="0">
                <a:solidFill>
                  <a:schemeClr val="bg1"/>
                </a:solidFill>
                <a:latin typeface="Cambria" panose="02040503050406030204" pitchFamily="18" charset="0"/>
                <a:ea typeface="Cambria" panose="02040503050406030204" pitchFamily="18" charset="0"/>
              </a:rPr>
              <a:t>70% of data is train and the 30% is test </a:t>
            </a:r>
          </a:p>
        </p:txBody>
      </p:sp>
      <p:sp>
        <p:nvSpPr>
          <p:cNvPr id="3" name="TextBox 2">
            <a:extLst>
              <a:ext uri="{FF2B5EF4-FFF2-40B4-BE49-F238E27FC236}">
                <a16:creationId xmlns:a16="http://schemas.microsoft.com/office/drawing/2014/main" id="{2B06F440-C7A6-436C-8743-734D0E2BBE76}"/>
              </a:ext>
            </a:extLst>
          </p:cNvPr>
          <p:cNvSpPr txBox="1"/>
          <p:nvPr/>
        </p:nvSpPr>
        <p:spPr>
          <a:xfrm>
            <a:off x="150920" y="1003177"/>
            <a:ext cx="10972800" cy="984885"/>
          </a:xfrm>
          <a:prstGeom prst="rect">
            <a:avLst/>
          </a:prstGeom>
          <a:noFill/>
        </p:spPr>
        <p:txBody>
          <a:bodyPr wrap="square" rtlCol="0">
            <a:spAutoFit/>
          </a:bodyPr>
          <a:lstStyle/>
          <a:p>
            <a:r>
              <a:rPr lang="en-US" sz="2000" dirty="0">
                <a:solidFill>
                  <a:schemeClr val="bg1"/>
                </a:solidFill>
                <a:latin typeface="Cambria" panose="02040503050406030204" pitchFamily="18" charset="0"/>
                <a:ea typeface="Cambria" panose="02040503050406030204" pitchFamily="18" charset="0"/>
              </a:rPr>
              <a:t>Firstly we apply logistic regression </a:t>
            </a:r>
            <a:r>
              <a:rPr lang="en-IN" sz="2000" dirty="0">
                <a:solidFill>
                  <a:schemeClr val="bg1"/>
                </a:solidFill>
                <a:latin typeface="Cambria" panose="02040503050406030204" pitchFamily="18" charset="0"/>
                <a:ea typeface="Cambria" panose="02040503050406030204" pitchFamily="18" charset="0"/>
              </a:rPr>
              <a:t>for the variables after we clean the data </a:t>
            </a:r>
          </a:p>
          <a:p>
            <a:r>
              <a:rPr lang="en-IN" sz="2000" dirty="0">
                <a:solidFill>
                  <a:schemeClr val="bg1"/>
                </a:solidFill>
                <a:latin typeface="Cambria" panose="02040503050406030204" pitchFamily="18" charset="0"/>
                <a:ea typeface="Cambria" panose="02040503050406030204" pitchFamily="18" charset="0"/>
              </a:rPr>
              <a:t>Below are the insights </a:t>
            </a:r>
          </a:p>
          <a:p>
            <a:endParaRPr lang="en-US" dirty="0"/>
          </a:p>
        </p:txBody>
      </p:sp>
      <p:pic>
        <p:nvPicPr>
          <p:cNvPr id="4" name="Picture 3">
            <a:extLst>
              <a:ext uri="{FF2B5EF4-FFF2-40B4-BE49-F238E27FC236}">
                <a16:creationId xmlns:a16="http://schemas.microsoft.com/office/drawing/2014/main" id="{17B5B589-2E12-4A75-A726-27F8F092E9CA}"/>
              </a:ext>
            </a:extLst>
          </p:cNvPr>
          <p:cNvPicPr>
            <a:picLocks noChangeAspect="1"/>
          </p:cNvPicPr>
          <p:nvPr/>
        </p:nvPicPr>
        <p:blipFill rotWithShape="1">
          <a:blip r:embed="rId2"/>
          <a:srcRect t="28092" r="56238" b="8738"/>
          <a:stretch/>
        </p:blipFill>
        <p:spPr>
          <a:xfrm>
            <a:off x="150919" y="1771749"/>
            <a:ext cx="7350711" cy="4827228"/>
          </a:xfrm>
          <a:prstGeom prst="rect">
            <a:avLst/>
          </a:prstGeom>
        </p:spPr>
      </p:pic>
    </p:spTree>
    <p:extLst>
      <p:ext uri="{BB962C8B-B14F-4D97-AF65-F5344CB8AC3E}">
        <p14:creationId xmlns:p14="http://schemas.microsoft.com/office/powerpoint/2010/main" val="33626702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DB693D-322C-4646-A37F-0EA6A1CA1E26}"/>
              </a:ext>
            </a:extLst>
          </p:cNvPr>
          <p:cNvSpPr txBox="1"/>
          <p:nvPr/>
        </p:nvSpPr>
        <p:spPr>
          <a:xfrm>
            <a:off x="301841" y="230819"/>
            <a:ext cx="10990555" cy="400110"/>
          </a:xfrm>
          <a:prstGeom prst="rect">
            <a:avLst/>
          </a:prstGeom>
          <a:noFill/>
        </p:spPr>
        <p:txBody>
          <a:bodyPr wrap="square" rtlCol="0">
            <a:spAutoFit/>
          </a:bodyPr>
          <a:lstStyle/>
          <a:p>
            <a:r>
              <a:rPr lang="en-US" sz="2000" dirty="0">
                <a:solidFill>
                  <a:schemeClr val="bg1"/>
                </a:solidFill>
                <a:latin typeface="Cambria" panose="02040503050406030204" pitchFamily="18" charset="0"/>
                <a:ea typeface="Cambria" panose="02040503050406030204" pitchFamily="18" charset="0"/>
              </a:rPr>
              <a:t>Now we keep the highly significant variables and retrain the model using logistic regression </a:t>
            </a:r>
          </a:p>
        </p:txBody>
      </p:sp>
      <p:pic>
        <p:nvPicPr>
          <p:cNvPr id="4" name="Picture 3">
            <a:extLst>
              <a:ext uri="{FF2B5EF4-FFF2-40B4-BE49-F238E27FC236}">
                <a16:creationId xmlns:a16="http://schemas.microsoft.com/office/drawing/2014/main" id="{7506E6DE-CF52-4873-94C0-0E9079D8B4E6}"/>
              </a:ext>
            </a:extLst>
          </p:cNvPr>
          <p:cNvPicPr>
            <a:picLocks noChangeAspect="1"/>
          </p:cNvPicPr>
          <p:nvPr/>
        </p:nvPicPr>
        <p:blipFill rotWithShape="1">
          <a:blip r:embed="rId2"/>
          <a:srcRect t="31456" r="54927" b="6667"/>
          <a:stretch/>
        </p:blipFill>
        <p:spPr>
          <a:xfrm>
            <a:off x="177552" y="692458"/>
            <a:ext cx="7563775" cy="5840847"/>
          </a:xfrm>
          <a:prstGeom prst="rect">
            <a:avLst/>
          </a:prstGeom>
        </p:spPr>
      </p:pic>
    </p:spTree>
    <p:extLst>
      <p:ext uri="{BB962C8B-B14F-4D97-AF65-F5344CB8AC3E}">
        <p14:creationId xmlns:p14="http://schemas.microsoft.com/office/powerpoint/2010/main" val="154240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FEE0D7-E370-4C5A-B1A1-02F82AAD1A2D}"/>
              </a:ext>
            </a:extLst>
          </p:cNvPr>
          <p:cNvPicPr>
            <a:picLocks noChangeAspect="1"/>
          </p:cNvPicPr>
          <p:nvPr/>
        </p:nvPicPr>
        <p:blipFill rotWithShape="1">
          <a:blip r:embed="rId2"/>
          <a:srcRect t="71197" r="79976" b="5243"/>
          <a:stretch/>
        </p:blipFill>
        <p:spPr>
          <a:xfrm>
            <a:off x="284085" y="665825"/>
            <a:ext cx="5124171" cy="3391270"/>
          </a:xfrm>
          <a:prstGeom prst="rect">
            <a:avLst/>
          </a:prstGeom>
        </p:spPr>
      </p:pic>
      <p:sp>
        <p:nvSpPr>
          <p:cNvPr id="3" name="TextBox 2">
            <a:extLst>
              <a:ext uri="{FF2B5EF4-FFF2-40B4-BE49-F238E27FC236}">
                <a16:creationId xmlns:a16="http://schemas.microsoft.com/office/drawing/2014/main" id="{E6992794-55A1-447D-A435-61AE186EE82C}"/>
              </a:ext>
            </a:extLst>
          </p:cNvPr>
          <p:cNvSpPr txBox="1"/>
          <p:nvPr/>
        </p:nvSpPr>
        <p:spPr>
          <a:xfrm>
            <a:off x="284085" y="168676"/>
            <a:ext cx="9712171" cy="400110"/>
          </a:xfrm>
          <a:prstGeom prst="rect">
            <a:avLst/>
          </a:prstGeom>
          <a:noFill/>
        </p:spPr>
        <p:txBody>
          <a:bodyPr wrap="square" rtlCol="0">
            <a:spAutoFit/>
          </a:bodyPr>
          <a:lstStyle/>
          <a:p>
            <a:r>
              <a:rPr lang="en-US" sz="2000" dirty="0">
                <a:solidFill>
                  <a:schemeClr val="bg1"/>
                </a:solidFill>
                <a:latin typeface="Cambria" panose="02040503050406030204" pitchFamily="18" charset="0"/>
                <a:ea typeface="Cambria" panose="02040503050406030204" pitchFamily="18" charset="0"/>
              </a:rPr>
              <a:t>We are find the important variables in the model </a:t>
            </a:r>
            <a:endParaRPr lang="en-IN" sz="2000" dirty="0">
              <a:solidFill>
                <a:schemeClr val="bg1"/>
              </a:solidFill>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528E4A5D-FA76-4C15-A272-AC17E591DA94}"/>
              </a:ext>
            </a:extLst>
          </p:cNvPr>
          <p:cNvPicPr>
            <a:picLocks noChangeAspect="1"/>
          </p:cNvPicPr>
          <p:nvPr/>
        </p:nvPicPr>
        <p:blipFill rotWithShape="1">
          <a:blip r:embed="rId3"/>
          <a:srcRect l="509" t="87767" r="57462" b="6848"/>
          <a:stretch/>
        </p:blipFill>
        <p:spPr>
          <a:xfrm>
            <a:off x="284085" y="5530787"/>
            <a:ext cx="7882895" cy="568171"/>
          </a:xfrm>
          <a:prstGeom prst="rect">
            <a:avLst/>
          </a:prstGeom>
        </p:spPr>
      </p:pic>
      <p:sp>
        <p:nvSpPr>
          <p:cNvPr id="5" name="TextBox 4">
            <a:extLst>
              <a:ext uri="{FF2B5EF4-FFF2-40B4-BE49-F238E27FC236}">
                <a16:creationId xmlns:a16="http://schemas.microsoft.com/office/drawing/2014/main" id="{3AD2EEAD-2379-4952-9A6F-DFE7E37B4451}"/>
              </a:ext>
            </a:extLst>
          </p:cNvPr>
          <p:cNvSpPr txBox="1"/>
          <p:nvPr/>
        </p:nvSpPr>
        <p:spPr>
          <a:xfrm>
            <a:off x="159798" y="4646553"/>
            <a:ext cx="9836458" cy="400110"/>
          </a:xfrm>
          <a:prstGeom prst="rect">
            <a:avLst/>
          </a:prstGeom>
          <a:noFill/>
        </p:spPr>
        <p:txBody>
          <a:bodyPr wrap="square" rtlCol="0">
            <a:spAutoFit/>
          </a:bodyPr>
          <a:lstStyle/>
          <a:p>
            <a:r>
              <a:rPr lang="en-US" sz="2000" dirty="0">
                <a:solidFill>
                  <a:schemeClr val="bg1"/>
                </a:solidFill>
                <a:latin typeface="Cambria" panose="02040503050406030204" pitchFamily="18" charset="0"/>
                <a:ea typeface="Cambria" panose="02040503050406030204" pitchFamily="18" charset="0"/>
              </a:rPr>
              <a:t>Accordingly if we draw a confusion matrix and if we find the accuracy accordingly </a:t>
            </a:r>
            <a:endParaRPr lang="en-IN" sz="2000" dirty="0">
              <a:solidFill>
                <a:schemeClr val="bg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990410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4EE3D6-F29A-4834-870F-79993243521F}"/>
              </a:ext>
            </a:extLst>
          </p:cNvPr>
          <p:cNvSpPr txBox="1"/>
          <p:nvPr/>
        </p:nvSpPr>
        <p:spPr>
          <a:xfrm>
            <a:off x="213064" y="735695"/>
            <a:ext cx="9605639" cy="1631216"/>
          </a:xfrm>
          <a:prstGeom prst="rect">
            <a:avLst/>
          </a:prstGeom>
          <a:noFill/>
        </p:spPr>
        <p:txBody>
          <a:bodyPr wrap="square" rtlCol="0">
            <a:spAutoFit/>
          </a:bodyPr>
          <a:lstStyle/>
          <a:p>
            <a:r>
              <a:rPr lang="en-US" sz="2000" dirty="0">
                <a:solidFill>
                  <a:schemeClr val="bg1"/>
                </a:solidFill>
                <a:latin typeface="Cambria" panose="02040503050406030204" pitchFamily="18" charset="0"/>
                <a:ea typeface="Cambria" panose="02040503050406030204" pitchFamily="18" charset="0"/>
              </a:rPr>
              <a:t>Understanding of data is the very first and important step in the process of finding solution of any business problem. Here in our case our company has provided a data set with following features, we need to go through each and every variable of it to understand and for better functioning. Size of Dataset Provided: - 3333 rows, 17 Columns (including dependent variable) Missing Values: Yes Outliers Presented: Yes</a:t>
            </a:r>
          </a:p>
        </p:txBody>
      </p:sp>
      <p:sp>
        <p:nvSpPr>
          <p:cNvPr id="5" name="TextBox 4">
            <a:extLst>
              <a:ext uri="{FF2B5EF4-FFF2-40B4-BE49-F238E27FC236}">
                <a16:creationId xmlns:a16="http://schemas.microsoft.com/office/drawing/2014/main" id="{BBC7A74E-9475-425D-A8F4-66755C0478FD}"/>
              </a:ext>
            </a:extLst>
          </p:cNvPr>
          <p:cNvSpPr txBox="1"/>
          <p:nvPr/>
        </p:nvSpPr>
        <p:spPr>
          <a:xfrm>
            <a:off x="399495" y="150920"/>
            <a:ext cx="1580225" cy="584775"/>
          </a:xfrm>
          <a:prstGeom prst="rect">
            <a:avLst/>
          </a:prstGeom>
          <a:noFill/>
        </p:spPr>
        <p:txBody>
          <a:bodyPr wrap="square" rtlCol="0">
            <a:spAutoFit/>
          </a:bodyPr>
          <a:lstStyle/>
          <a:p>
            <a:r>
              <a:rPr lang="en-US" sz="3200" dirty="0">
                <a:solidFill>
                  <a:schemeClr val="bg1"/>
                </a:solidFill>
                <a:latin typeface="Cambria" panose="02040503050406030204" pitchFamily="18" charset="0"/>
                <a:ea typeface="Cambria" panose="02040503050406030204" pitchFamily="18" charset="0"/>
              </a:rPr>
              <a:t>Data</a:t>
            </a:r>
            <a:endParaRPr lang="en-IN" sz="3200" dirty="0">
              <a:solidFill>
                <a:schemeClr val="bg1"/>
              </a:solidFill>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7A8A44DB-0CFC-4065-8AC6-D5A7138DB227}"/>
              </a:ext>
            </a:extLst>
          </p:cNvPr>
          <p:cNvPicPr>
            <a:picLocks noChangeAspect="1"/>
          </p:cNvPicPr>
          <p:nvPr/>
        </p:nvPicPr>
        <p:blipFill rotWithShape="1">
          <a:blip r:embed="rId2"/>
          <a:srcRect l="18860" t="35728" r="14077" b="34239"/>
          <a:stretch/>
        </p:blipFill>
        <p:spPr>
          <a:xfrm>
            <a:off x="132935" y="4079290"/>
            <a:ext cx="9374590" cy="2361462"/>
          </a:xfrm>
          <a:prstGeom prst="rect">
            <a:avLst/>
          </a:prstGeom>
        </p:spPr>
      </p:pic>
      <p:pic>
        <p:nvPicPr>
          <p:cNvPr id="7" name="Picture 6">
            <a:extLst>
              <a:ext uri="{FF2B5EF4-FFF2-40B4-BE49-F238E27FC236}">
                <a16:creationId xmlns:a16="http://schemas.microsoft.com/office/drawing/2014/main" id="{176125C4-D583-48C5-8C20-9DCDCFBDA39E}"/>
              </a:ext>
            </a:extLst>
          </p:cNvPr>
          <p:cNvPicPr>
            <a:picLocks noChangeAspect="1"/>
          </p:cNvPicPr>
          <p:nvPr/>
        </p:nvPicPr>
        <p:blipFill rotWithShape="1">
          <a:blip r:embed="rId3"/>
          <a:srcRect l="13907" t="34693" r="55146" b="62071"/>
          <a:stretch/>
        </p:blipFill>
        <p:spPr>
          <a:xfrm>
            <a:off x="213064" y="3429000"/>
            <a:ext cx="6791440" cy="399495"/>
          </a:xfrm>
          <a:prstGeom prst="rect">
            <a:avLst/>
          </a:prstGeom>
        </p:spPr>
      </p:pic>
    </p:spTree>
    <p:extLst>
      <p:ext uri="{BB962C8B-B14F-4D97-AF65-F5344CB8AC3E}">
        <p14:creationId xmlns:p14="http://schemas.microsoft.com/office/powerpoint/2010/main" val="8610044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B0F4E3-F17E-4C16-AF53-93EE99AF3CE8}"/>
              </a:ext>
            </a:extLst>
          </p:cNvPr>
          <p:cNvPicPr>
            <a:picLocks noChangeAspect="1"/>
          </p:cNvPicPr>
          <p:nvPr/>
        </p:nvPicPr>
        <p:blipFill rotWithShape="1">
          <a:blip r:embed="rId2"/>
          <a:srcRect t="70939" r="70583" b="5889"/>
          <a:stretch/>
        </p:blipFill>
        <p:spPr>
          <a:xfrm>
            <a:off x="186431" y="905521"/>
            <a:ext cx="4949076" cy="2192785"/>
          </a:xfrm>
          <a:prstGeom prst="rect">
            <a:avLst/>
          </a:prstGeom>
        </p:spPr>
      </p:pic>
      <p:sp>
        <p:nvSpPr>
          <p:cNvPr id="3" name="TextBox 2">
            <a:extLst>
              <a:ext uri="{FF2B5EF4-FFF2-40B4-BE49-F238E27FC236}">
                <a16:creationId xmlns:a16="http://schemas.microsoft.com/office/drawing/2014/main" id="{0E9A1693-F65E-41CC-9987-7E92DA2AE5DE}"/>
              </a:ext>
            </a:extLst>
          </p:cNvPr>
          <p:cNvSpPr txBox="1"/>
          <p:nvPr/>
        </p:nvSpPr>
        <p:spPr>
          <a:xfrm>
            <a:off x="337351" y="390617"/>
            <a:ext cx="7466121" cy="400110"/>
          </a:xfrm>
          <a:prstGeom prst="rect">
            <a:avLst/>
          </a:prstGeom>
          <a:noFill/>
        </p:spPr>
        <p:txBody>
          <a:bodyPr wrap="square" rtlCol="0">
            <a:spAutoFit/>
          </a:bodyPr>
          <a:lstStyle/>
          <a:p>
            <a:r>
              <a:rPr lang="en-US" sz="2000" dirty="0">
                <a:solidFill>
                  <a:schemeClr val="bg1"/>
                </a:solidFill>
                <a:latin typeface="Cambria" panose="02040503050406030204" pitchFamily="18" charset="0"/>
                <a:ea typeface="Cambria" panose="02040503050406030204" pitchFamily="18" charset="0"/>
              </a:rPr>
              <a:t>Confidence Interval of the model </a:t>
            </a:r>
            <a:endParaRPr lang="en-IN" sz="2000" dirty="0">
              <a:solidFill>
                <a:schemeClr val="bg1"/>
              </a:solidFill>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B3CBD255-5ADB-42D8-B4DD-D048C63433C6}"/>
              </a:ext>
            </a:extLst>
          </p:cNvPr>
          <p:cNvPicPr>
            <a:picLocks noChangeAspect="1"/>
          </p:cNvPicPr>
          <p:nvPr/>
        </p:nvPicPr>
        <p:blipFill rotWithShape="1">
          <a:blip r:embed="rId3">
            <a:extLst>
              <a:ext uri="{28A0092B-C50C-407E-A947-70E740481C1C}">
                <a14:useLocalDpi xmlns:a14="http://schemas.microsoft.com/office/drawing/2010/main" val="0"/>
              </a:ext>
            </a:extLst>
          </a:blip>
          <a:srcRect r="45025" b="-1783"/>
          <a:stretch/>
        </p:blipFill>
        <p:spPr>
          <a:xfrm>
            <a:off x="6686102" y="390617"/>
            <a:ext cx="4819358" cy="6007706"/>
          </a:xfrm>
          <a:prstGeom prst="rect">
            <a:avLst/>
          </a:prstGeom>
        </p:spPr>
      </p:pic>
      <p:sp>
        <p:nvSpPr>
          <p:cNvPr id="6" name="TextBox 5">
            <a:extLst>
              <a:ext uri="{FF2B5EF4-FFF2-40B4-BE49-F238E27FC236}">
                <a16:creationId xmlns:a16="http://schemas.microsoft.com/office/drawing/2014/main" id="{C3A9E1EA-2CD9-4FB5-816B-4D159527098C}"/>
              </a:ext>
            </a:extLst>
          </p:cNvPr>
          <p:cNvSpPr txBox="1"/>
          <p:nvPr/>
        </p:nvSpPr>
        <p:spPr>
          <a:xfrm>
            <a:off x="186431" y="3439579"/>
            <a:ext cx="5406501" cy="1631216"/>
          </a:xfrm>
          <a:prstGeom prst="rect">
            <a:avLst/>
          </a:prstGeom>
          <a:noFill/>
        </p:spPr>
        <p:txBody>
          <a:bodyPr wrap="square" rtlCol="0">
            <a:spAutoFit/>
          </a:bodyPr>
          <a:lstStyle/>
          <a:p>
            <a:r>
              <a:rPr lang="en-US" sz="2000" dirty="0">
                <a:solidFill>
                  <a:schemeClr val="bg1"/>
                </a:solidFill>
                <a:latin typeface="Cambria" panose="02040503050406030204" pitchFamily="18" charset="0"/>
                <a:ea typeface="Cambria" panose="02040503050406030204" pitchFamily="18" charset="0"/>
              </a:rPr>
              <a:t>We have the ROCR curve which clearly tells us the cut off and yes we can calculate Area Under the Curve</a:t>
            </a:r>
          </a:p>
          <a:p>
            <a:endParaRPr lang="en-US" sz="2000" dirty="0">
              <a:solidFill>
                <a:schemeClr val="bg1"/>
              </a:solidFill>
              <a:latin typeface="Cambria" panose="02040503050406030204" pitchFamily="18" charset="0"/>
              <a:ea typeface="Cambria" panose="02040503050406030204" pitchFamily="18" charset="0"/>
            </a:endParaRPr>
          </a:p>
          <a:p>
            <a:r>
              <a:rPr lang="en-US" sz="2000" dirty="0">
                <a:solidFill>
                  <a:schemeClr val="bg1"/>
                </a:solidFill>
                <a:latin typeface="Cambria" panose="02040503050406030204" pitchFamily="18" charset="0"/>
                <a:ea typeface="Cambria" panose="02040503050406030204" pitchFamily="18" charset="0"/>
              </a:rPr>
              <a:t>Below is the Area Under the Curve of our model </a:t>
            </a:r>
          </a:p>
        </p:txBody>
      </p:sp>
      <p:pic>
        <p:nvPicPr>
          <p:cNvPr id="7" name="Picture 6">
            <a:extLst>
              <a:ext uri="{FF2B5EF4-FFF2-40B4-BE49-F238E27FC236}">
                <a16:creationId xmlns:a16="http://schemas.microsoft.com/office/drawing/2014/main" id="{8D2BE907-084B-4E58-817A-39DC94F865EC}"/>
              </a:ext>
            </a:extLst>
          </p:cNvPr>
          <p:cNvPicPr>
            <a:picLocks noChangeAspect="1"/>
          </p:cNvPicPr>
          <p:nvPr/>
        </p:nvPicPr>
        <p:blipFill rotWithShape="1">
          <a:blip r:embed="rId4"/>
          <a:srcRect t="86536" r="85947" b="5696"/>
          <a:stretch/>
        </p:blipFill>
        <p:spPr>
          <a:xfrm>
            <a:off x="532659" y="5544053"/>
            <a:ext cx="3355759" cy="1043345"/>
          </a:xfrm>
          <a:prstGeom prst="rect">
            <a:avLst/>
          </a:prstGeom>
        </p:spPr>
      </p:pic>
    </p:spTree>
    <p:extLst>
      <p:ext uri="{BB962C8B-B14F-4D97-AF65-F5344CB8AC3E}">
        <p14:creationId xmlns:p14="http://schemas.microsoft.com/office/powerpoint/2010/main" val="38420111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181C44-46BB-4083-9294-B13A2C63638D}"/>
              </a:ext>
            </a:extLst>
          </p:cNvPr>
          <p:cNvSpPr txBox="1"/>
          <p:nvPr/>
        </p:nvSpPr>
        <p:spPr>
          <a:xfrm>
            <a:off x="150920" y="186431"/>
            <a:ext cx="11727402" cy="400110"/>
          </a:xfrm>
          <a:prstGeom prst="rect">
            <a:avLst/>
          </a:prstGeom>
          <a:noFill/>
        </p:spPr>
        <p:txBody>
          <a:bodyPr wrap="square" rtlCol="0">
            <a:spAutoFit/>
          </a:bodyPr>
          <a:lstStyle/>
          <a:p>
            <a:r>
              <a:rPr lang="en-US" sz="2000" dirty="0">
                <a:solidFill>
                  <a:schemeClr val="bg1"/>
                </a:solidFill>
                <a:latin typeface="Cambria" panose="02040503050406030204" pitchFamily="18" charset="0"/>
                <a:ea typeface="Cambria" panose="02040503050406030204" pitchFamily="18" charset="0"/>
              </a:rPr>
              <a:t>We apply Decision Tree for the model and check for the accuracy </a:t>
            </a:r>
            <a:endParaRPr lang="en-IN" sz="2000" dirty="0">
              <a:solidFill>
                <a:schemeClr val="bg1"/>
              </a:solidFill>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D4B44A19-4FCB-4E3B-BF7F-985FF419EB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622" y="740552"/>
            <a:ext cx="7378268" cy="4967789"/>
          </a:xfrm>
          <a:prstGeom prst="rect">
            <a:avLst/>
          </a:prstGeom>
        </p:spPr>
      </p:pic>
    </p:spTree>
    <p:extLst>
      <p:ext uri="{BB962C8B-B14F-4D97-AF65-F5344CB8AC3E}">
        <p14:creationId xmlns:p14="http://schemas.microsoft.com/office/powerpoint/2010/main" val="32167080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204CB7-515D-4F16-8537-8DECA9782C80}"/>
              </a:ext>
            </a:extLst>
          </p:cNvPr>
          <p:cNvPicPr>
            <a:picLocks noChangeAspect="1"/>
          </p:cNvPicPr>
          <p:nvPr/>
        </p:nvPicPr>
        <p:blipFill rotWithShape="1">
          <a:blip r:embed="rId2"/>
          <a:srcRect t="60067" r="73350" b="5629"/>
          <a:stretch/>
        </p:blipFill>
        <p:spPr>
          <a:xfrm>
            <a:off x="310718" y="878889"/>
            <a:ext cx="5370421" cy="3888419"/>
          </a:xfrm>
          <a:prstGeom prst="rect">
            <a:avLst/>
          </a:prstGeom>
        </p:spPr>
      </p:pic>
      <p:sp>
        <p:nvSpPr>
          <p:cNvPr id="3" name="TextBox 2">
            <a:extLst>
              <a:ext uri="{FF2B5EF4-FFF2-40B4-BE49-F238E27FC236}">
                <a16:creationId xmlns:a16="http://schemas.microsoft.com/office/drawing/2014/main" id="{8FFF1727-4B51-46D9-8E21-3E314AE00CBF}"/>
              </a:ext>
            </a:extLst>
          </p:cNvPr>
          <p:cNvSpPr txBox="1"/>
          <p:nvPr/>
        </p:nvSpPr>
        <p:spPr>
          <a:xfrm>
            <a:off x="310718" y="230819"/>
            <a:ext cx="8655729" cy="400110"/>
          </a:xfrm>
          <a:prstGeom prst="rect">
            <a:avLst/>
          </a:prstGeom>
          <a:noFill/>
        </p:spPr>
        <p:txBody>
          <a:bodyPr wrap="square" rtlCol="0">
            <a:spAutoFit/>
          </a:bodyPr>
          <a:lstStyle/>
          <a:p>
            <a:r>
              <a:rPr lang="en-US" sz="2000" dirty="0">
                <a:solidFill>
                  <a:schemeClr val="bg1"/>
                </a:solidFill>
                <a:latin typeface="Cambria" panose="02040503050406030204" pitchFamily="18" charset="0"/>
                <a:ea typeface="Cambria" panose="02040503050406030204" pitchFamily="18" charset="0"/>
              </a:rPr>
              <a:t>Decision Tree Accuracy and the Important Variables </a:t>
            </a:r>
            <a:endParaRPr lang="en-IN" sz="2000" dirty="0">
              <a:solidFill>
                <a:schemeClr val="bg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9888373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21DCB5-D0E3-459B-84CB-FA1807A8939C}"/>
              </a:ext>
            </a:extLst>
          </p:cNvPr>
          <p:cNvPicPr>
            <a:picLocks noChangeAspect="1"/>
          </p:cNvPicPr>
          <p:nvPr/>
        </p:nvPicPr>
        <p:blipFill rotWithShape="1">
          <a:blip r:embed="rId2"/>
          <a:srcRect t="43236" r="74587" b="5632"/>
          <a:stretch/>
        </p:blipFill>
        <p:spPr>
          <a:xfrm>
            <a:off x="115409" y="1162974"/>
            <a:ext cx="3098307" cy="3506679"/>
          </a:xfrm>
          <a:prstGeom prst="rect">
            <a:avLst/>
          </a:prstGeom>
        </p:spPr>
      </p:pic>
      <p:sp>
        <p:nvSpPr>
          <p:cNvPr id="3" name="TextBox 2">
            <a:extLst>
              <a:ext uri="{FF2B5EF4-FFF2-40B4-BE49-F238E27FC236}">
                <a16:creationId xmlns:a16="http://schemas.microsoft.com/office/drawing/2014/main" id="{8E383A9A-4B56-421E-9FA1-F145BD787B56}"/>
              </a:ext>
            </a:extLst>
          </p:cNvPr>
          <p:cNvSpPr txBox="1"/>
          <p:nvPr/>
        </p:nvSpPr>
        <p:spPr>
          <a:xfrm>
            <a:off x="115410" y="310718"/>
            <a:ext cx="11647503" cy="400110"/>
          </a:xfrm>
          <a:prstGeom prst="rect">
            <a:avLst/>
          </a:prstGeom>
          <a:noFill/>
        </p:spPr>
        <p:txBody>
          <a:bodyPr wrap="square" rtlCol="0">
            <a:spAutoFit/>
          </a:bodyPr>
          <a:lstStyle/>
          <a:p>
            <a:r>
              <a:rPr lang="en-US" sz="2000" dirty="0">
                <a:solidFill>
                  <a:schemeClr val="bg1"/>
                </a:solidFill>
                <a:latin typeface="Cambria" panose="02040503050406030204" pitchFamily="18" charset="0"/>
                <a:ea typeface="Cambria" panose="02040503050406030204" pitchFamily="18" charset="0"/>
              </a:rPr>
              <a:t>Finally we apply Random Forest on our model to ,check the accuracy and the important variables </a:t>
            </a:r>
            <a:endParaRPr lang="en-IN" sz="2000" dirty="0">
              <a:solidFill>
                <a:schemeClr val="bg1"/>
              </a:solidFill>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1BD5E457-7618-4F0A-84CD-190265013F64}"/>
              </a:ext>
            </a:extLst>
          </p:cNvPr>
          <p:cNvPicPr>
            <a:picLocks noChangeAspect="1"/>
          </p:cNvPicPr>
          <p:nvPr/>
        </p:nvPicPr>
        <p:blipFill rotWithShape="1">
          <a:blip r:embed="rId3"/>
          <a:srcRect t="58381" r="73641" b="6020"/>
          <a:stretch/>
        </p:blipFill>
        <p:spPr>
          <a:xfrm>
            <a:off x="4370775" y="1038687"/>
            <a:ext cx="4607511" cy="3500181"/>
          </a:xfrm>
          <a:prstGeom prst="rect">
            <a:avLst/>
          </a:prstGeom>
        </p:spPr>
      </p:pic>
    </p:spTree>
    <p:extLst>
      <p:ext uri="{BB962C8B-B14F-4D97-AF65-F5344CB8AC3E}">
        <p14:creationId xmlns:p14="http://schemas.microsoft.com/office/powerpoint/2010/main" val="23849022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4E5FC8-0936-43D2-9839-C1ACA2D0D30E}"/>
              </a:ext>
            </a:extLst>
          </p:cNvPr>
          <p:cNvSpPr txBox="1"/>
          <p:nvPr/>
        </p:nvSpPr>
        <p:spPr>
          <a:xfrm>
            <a:off x="754602" y="355107"/>
            <a:ext cx="9552373" cy="523220"/>
          </a:xfrm>
          <a:prstGeom prst="rect">
            <a:avLst/>
          </a:prstGeom>
          <a:noFill/>
        </p:spPr>
        <p:txBody>
          <a:bodyPr wrap="square" rtlCol="0">
            <a:spAutoFit/>
          </a:bodyPr>
          <a:lstStyle/>
          <a:p>
            <a:r>
              <a:rPr lang="en-US" sz="2800" dirty="0">
                <a:solidFill>
                  <a:schemeClr val="bg1"/>
                </a:solidFill>
                <a:latin typeface="Cambria" panose="02040503050406030204" pitchFamily="18" charset="0"/>
                <a:ea typeface="Cambria" panose="02040503050406030204" pitchFamily="18" charset="0"/>
              </a:rPr>
              <a:t>Conclusion </a:t>
            </a:r>
            <a:endParaRPr lang="en-IN" sz="2800" dirty="0">
              <a:solidFill>
                <a:schemeClr val="bg1"/>
              </a:solidFill>
              <a:latin typeface="Cambria" panose="02040503050406030204" pitchFamily="18" charset="0"/>
              <a:ea typeface="Cambria" panose="02040503050406030204" pitchFamily="18" charset="0"/>
            </a:endParaRPr>
          </a:p>
        </p:txBody>
      </p:sp>
      <p:sp>
        <p:nvSpPr>
          <p:cNvPr id="3" name="TextBox 2">
            <a:extLst>
              <a:ext uri="{FF2B5EF4-FFF2-40B4-BE49-F238E27FC236}">
                <a16:creationId xmlns:a16="http://schemas.microsoft.com/office/drawing/2014/main" id="{7735AD97-0E37-46CF-88D4-DECD6789EE3B}"/>
              </a:ext>
            </a:extLst>
          </p:cNvPr>
          <p:cNvSpPr txBox="1"/>
          <p:nvPr/>
        </p:nvSpPr>
        <p:spPr>
          <a:xfrm>
            <a:off x="683581" y="1225118"/>
            <a:ext cx="9951868" cy="4401205"/>
          </a:xfrm>
          <a:prstGeom prst="rect">
            <a:avLst/>
          </a:prstGeom>
          <a:noFill/>
        </p:spPr>
        <p:txBody>
          <a:bodyPr wrap="square" rtlCol="0">
            <a:spAutoFit/>
          </a:bodyPr>
          <a:lstStyle/>
          <a:p>
            <a:r>
              <a:rPr lang="en-US" sz="2000" dirty="0">
                <a:solidFill>
                  <a:schemeClr val="bg1"/>
                </a:solidFill>
                <a:latin typeface="Cambria" panose="02040503050406030204" pitchFamily="18" charset="0"/>
                <a:ea typeface="Cambria" panose="02040503050406030204" pitchFamily="18" charset="0"/>
              </a:rPr>
              <a:t>From the previous slides ,the graphs and the model validations ROC, AUC , Accuracy , we have selected Random Forest Algorithm as our modelling technique to build the model </a:t>
            </a:r>
          </a:p>
          <a:p>
            <a:endParaRPr lang="en-US" sz="2000" dirty="0">
              <a:solidFill>
                <a:schemeClr val="bg1"/>
              </a:solidFill>
              <a:latin typeface="Cambria" panose="02040503050406030204" pitchFamily="18" charset="0"/>
              <a:ea typeface="Cambria" panose="02040503050406030204" pitchFamily="18" charset="0"/>
            </a:endParaRPr>
          </a:p>
          <a:p>
            <a:r>
              <a:rPr lang="en-US" sz="2000" dirty="0">
                <a:solidFill>
                  <a:schemeClr val="bg1"/>
                </a:solidFill>
                <a:latin typeface="Cambria" panose="02040503050406030204" pitchFamily="18" charset="0"/>
                <a:ea typeface="Cambria" panose="02040503050406030204" pitchFamily="18" charset="0"/>
              </a:rPr>
              <a:t>Using the Random Forest Algorithm it is clear that Total day charge has a mean decreased </a:t>
            </a:r>
            <a:r>
              <a:rPr lang="en-US" sz="2000" dirty="0" err="1">
                <a:solidFill>
                  <a:schemeClr val="bg1"/>
                </a:solidFill>
                <a:latin typeface="Cambria" panose="02040503050406030204" pitchFamily="18" charset="0"/>
                <a:ea typeface="Cambria" panose="02040503050406030204" pitchFamily="18" charset="0"/>
              </a:rPr>
              <a:t>gini</a:t>
            </a:r>
            <a:r>
              <a:rPr lang="en-US" sz="2000" dirty="0">
                <a:solidFill>
                  <a:schemeClr val="bg1"/>
                </a:solidFill>
                <a:latin typeface="Cambria" panose="02040503050406030204" pitchFamily="18" charset="0"/>
                <a:ea typeface="Cambria" panose="02040503050406030204" pitchFamily="18" charset="0"/>
              </a:rPr>
              <a:t> value of 141.37 which is the top of all mean decreased </a:t>
            </a:r>
            <a:r>
              <a:rPr lang="en-US" sz="2000" dirty="0" err="1">
                <a:solidFill>
                  <a:schemeClr val="bg1"/>
                </a:solidFill>
                <a:latin typeface="Cambria" panose="02040503050406030204" pitchFamily="18" charset="0"/>
                <a:ea typeface="Cambria" panose="02040503050406030204" pitchFamily="18" charset="0"/>
              </a:rPr>
              <a:t>gini</a:t>
            </a:r>
            <a:r>
              <a:rPr lang="en-US" sz="2000" dirty="0">
                <a:solidFill>
                  <a:schemeClr val="bg1"/>
                </a:solidFill>
                <a:latin typeface="Cambria" panose="02040503050406030204" pitchFamily="18" charset="0"/>
                <a:ea typeface="Cambria" panose="02040503050406030204" pitchFamily="18" charset="0"/>
              </a:rPr>
              <a:t> value and second top would be the 62.02 which is customer service calls </a:t>
            </a:r>
          </a:p>
          <a:p>
            <a:endParaRPr lang="en-US" sz="2000" dirty="0">
              <a:solidFill>
                <a:schemeClr val="bg1"/>
              </a:solidFill>
              <a:latin typeface="Cambria" panose="02040503050406030204" pitchFamily="18" charset="0"/>
              <a:ea typeface="Cambria" panose="02040503050406030204" pitchFamily="18" charset="0"/>
            </a:endParaRPr>
          </a:p>
          <a:p>
            <a:r>
              <a:rPr lang="en-US" sz="2000" dirty="0">
                <a:solidFill>
                  <a:schemeClr val="bg1"/>
                </a:solidFill>
                <a:latin typeface="Cambria" panose="02040503050406030204" pitchFamily="18" charset="0"/>
                <a:ea typeface="Cambria" panose="02040503050406030204" pitchFamily="18" charset="0"/>
              </a:rPr>
              <a:t>The confusion matrix of the training data gives a accuracy of 100% and testing data using a Random Forest algorithm gives 91.93%</a:t>
            </a:r>
          </a:p>
          <a:p>
            <a:endParaRPr lang="en-US" sz="2000" dirty="0">
              <a:solidFill>
                <a:schemeClr val="bg1"/>
              </a:solidFill>
              <a:latin typeface="Cambria" panose="02040503050406030204" pitchFamily="18" charset="0"/>
              <a:ea typeface="Cambria" panose="02040503050406030204" pitchFamily="18" charset="0"/>
            </a:endParaRPr>
          </a:p>
          <a:p>
            <a:r>
              <a:rPr lang="en-US" sz="2000" dirty="0">
                <a:solidFill>
                  <a:schemeClr val="bg1"/>
                </a:solidFill>
                <a:latin typeface="Cambria" panose="02040503050406030204" pitchFamily="18" charset="0"/>
                <a:ea typeface="Cambria" panose="02040503050406030204" pitchFamily="18" charset="0"/>
              </a:rPr>
              <a:t>The model shows almost similar accuracy </a:t>
            </a:r>
          </a:p>
          <a:p>
            <a:endParaRPr lang="en-US" sz="2000" dirty="0">
              <a:solidFill>
                <a:schemeClr val="bg1"/>
              </a:solidFill>
              <a:latin typeface="Cambria" panose="02040503050406030204" pitchFamily="18" charset="0"/>
              <a:ea typeface="Cambria" panose="02040503050406030204" pitchFamily="18" charset="0"/>
            </a:endParaRPr>
          </a:p>
          <a:p>
            <a:r>
              <a:rPr lang="en-US" sz="2000" dirty="0">
                <a:solidFill>
                  <a:schemeClr val="bg1"/>
                </a:solidFill>
                <a:latin typeface="Cambria" panose="02040503050406030204" pitchFamily="18" charset="0"/>
                <a:ea typeface="Cambria" panose="02040503050406030204" pitchFamily="18" charset="0"/>
              </a:rPr>
              <a:t>Hence we can conclude that Total Day Charge and Customer Service Calls are the main reason for the Churn </a:t>
            </a:r>
            <a:endParaRPr lang="en-IN" sz="2000" dirty="0">
              <a:solidFill>
                <a:schemeClr val="bg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968256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EA9ED1-F2CC-4108-B6DD-0A32CE204F53}"/>
              </a:ext>
            </a:extLst>
          </p:cNvPr>
          <p:cNvPicPr>
            <a:picLocks noChangeAspect="1"/>
          </p:cNvPicPr>
          <p:nvPr/>
        </p:nvPicPr>
        <p:blipFill rotWithShape="1">
          <a:blip r:embed="rId2"/>
          <a:srcRect l="16180" t="42934" r="59223" b="20518"/>
          <a:stretch/>
        </p:blipFill>
        <p:spPr>
          <a:xfrm>
            <a:off x="683580" y="426128"/>
            <a:ext cx="6010183" cy="5023338"/>
          </a:xfrm>
          <a:prstGeom prst="rect">
            <a:avLst/>
          </a:prstGeom>
        </p:spPr>
      </p:pic>
    </p:spTree>
    <p:extLst>
      <p:ext uri="{BB962C8B-B14F-4D97-AF65-F5344CB8AC3E}">
        <p14:creationId xmlns:p14="http://schemas.microsoft.com/office/powerpoint/2010/main" val="2024294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373045-710C-4EB8-9F53-2143873E77EA}"/>
              </a:ext>
            </a:extLst>
          </p:cNvPr>
          <p:cNvPicPr>
            <a:picLocks noChangeAspect="1"/>
          </p:cNvPicPr>
          <p:nvPr/>
        </p:nvPicPr>
        <p:blipFill rotWithShape="1">
          <a:blip r:embed="rId2"/>
          <a:srcRect l="18714" t="50000" r="75825" b="21424"/>
          <a:stretch/>
        </p:blipFill>
        <p:spPr>
          <a:xfrm>
            <a:off x="396348" y="390618"/>
            <a:ext cx="828771" cy="2618912"/>
          </a:xfrm>
          <a:prstGeom prst="rect">
            <a:avLst/>
          </a:prstGeom>
        </p:spPr>
      </p:pic>
      <p:pic>
        <p:nvPicPr>
          <p:cNvPr id="3" name="Picture 2">
            <a:extLst>
              <a:ext uri="{FF2B5EF4-FFF2-40B4-BE49-F238E27FC236}">
                <a16:creationId xmlns:a16="http://schemas.microsoft.com/office/drawing/2014/main" id="{05D79957-DB65-4069-A8AF-D0518A111834}"/>
              </a:ext>
            </a:extLst>
          </p:cNvPr>
          <p:cNvPicPr>
            <a:picLocks noChangeAspect="1"/>
          </p:cNvPicPr>
          <p:nvPr/>
        </p:nvPicPr>
        <p:blipFill rotWithShape="1">
          <a:blip r:embed="rId3"/>
          <a:srcRect l="19661" t="48802" r="13713" b="20518"/>
          <a:stretch/>
        </p:blipFill>
        <p:spPr>
          <a:xfrm>
            <a:off x="1225119" y="390618"/>
            <a:ext cx="10110994" cy="2618912"/>
          </a:xfrm>
          <a:prstGeom prst="rect">
            <a:avLst/>
          </a:prstGeom>
        </p:spPr>
      </p:pic>
      <p:pic>
        <p:nvPicPr>
          <p:cNvPr id="5" name="Picture 4">
            <a:extLst>
              <a:ext uri="{FF2B5EF4-FFF2-40B4-BE49-F238E27FC236}">
                <a16:creationId xmlns:a16="http://schemas.microsoft.com/office/drawing/2014/main" id="{87CAD864-FF13-4A9C-9440-7934FB7EBB95}"/>
              </a:ext>
            </a:extLst>
          </p:cNvPr>
          <p:cNvPicPr>
            <a:picLocks noChangeAspect="1"/>
          </p:cNvPicPr>
          <p:nvPr/>
        </p:nvPicPr>
        <p:blipFill rotWithShape="1">
          <a:blip r:embed="rId4"/>
          <a:srcRect l="16384" t="32751" r="56238" b="23236"/>
          <a:stretch/>
        </p:blipFill>
        <p:spPr>
          <a:xfrm>
            <a:off x="727969" y="3249227"/>
            <a:ext cx="3666478" cy="3515179"/>
          </a:xfrm>
          <a:prstGeom prst="rect">
            <a:avLst/>
          </a:prstGeom>
        </p:spPr>
      </p:pic>
    </p:spTree>
    <p:extLst>
      <p:ext uri="{BB962C8B-B14F-4D97-AF65-F5344CB8AC3E}">
        <p14:creationId xmlns:p14="http://schemas.microsoft.com/office/powerpoint/2010/main" val="314280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2AD0650-B018-4E64-8EBC-F97187540AF3}"/>
              </a:ext>
            </a:extLst>
          </p:cNvPr>
          <p:cNvPicPr>
            <a:picLocks noChangeAspect="1"/>
          </p:cNvPicPr>
          <p:nvPr/>
        </p:nvPicPr>
        <p:blipFill rotWithShape="1">
          <a:blip r:embed="rId2"/>
          <a:srcRect l="22820" t="20691" r="27172" b="17066"/>
          <a:stretch/>
        </p:blipFill>
        <p:spPr>
          <a:xfrm>
            <a:off x="568172" y="610340"/>
            <a:ext cx="8052046" cy="5637320"/>
          </a:xfrm>
          <a:prstGeom prst="rect">
            <a:avLst/>
          </a:prstGeom>
        </p:spPr>
      </p:pic>
    </p:spTree>
    <p:extLst>
      <p:ext uri="{BB962C8B-B14F-4D97-AF65-F5344CB8AC3E}">
        <p14:creationId xmlns:p14="http://schemas.microsoft.com/office/powerpoint/2010/main" val="1318854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39C8FC-D49B-4569-B6D1-B568635CB734}"/>
              </a:ext>
            </a:extLst>
          </p:cNvPr>
          <p:cNvSpPr txBox="1"/>
          <p:nvPr/>
        </p:nvSpPr>
        <p:spPr>
          <a:xfrm>
            <a:off x="204186" y="186430"/>
            <a:ext cx="3142695" cy="584775"/>
          </a:xfrm>
          <a:prstGeom prst="rect">
            <a:avLst/>
          </a:prstGeom>
          <a:noFill/>
        </p:spPr>
        <p:txBody>
          <a:bodyPr wrap="square" rtlCol="0">
            <a:spAutoFit/>
          </a:bodyPr>
          <a:lstStyle/>
          <a:p>
            <a:r>
              <a:rPr lang="en-US" sz="3200" dirty="0">
                <a:solidFill>
                  <a:schemeClr val="bg1"/>
                </a:solidFill>
                <a:latin typeface="Cambria" panose="02040503050406030204" pitchFamily="18" charset="0"/>
                <a:ea typeface="Cambria" panose="02040503050406030204" pitchFamily="18" charset="0"/>
              </a:rPr>
              <a:t>Methodology </a:t>
            </a:r>
            <a:endParaRPr lang="en-IN" sz="3200" dirty="0">
              <a:solidFill>
                <a:schemeClr val="bg1"/>
              </a:solidFill>
              <a:latin typeface="Cambria" panose="02040503050406030204" pitchFamily="18" charset="0"/>
              <a:ea typeface="Cambria" panose="02040503050406030204" pitchFamily="18" charset="0"/>
            </a:endParaRPr>
          </a:p>
        </p:txBody>
      </p:sp>
      <p:sp>
        <p:nvSpPr>
          <p:cNvPr id="4" name="TextBox 3">
            <a:extLst>
              <a:ext uri="{FF2B5EF4-FFF2-40B4-BE49-F238E27FC236}">
                <a16:creationId xmlns:a16="http://schemas.microsoft.com/office/drawing/2014/main" id="{C193AE54-FB83-447A-A0AB-90073304485A}"/>
              </a:ext>
            </a:extLst>
          </p:cNvPr>
          <p:cNvSpPr txBox="1"/>
          <p:nvPr/>
        </p:nvSpPr>
        <p:spPr>
          <a:xfrm>
            <a:off x="204186" y="948690"/>
            <a:ext cx="8540319" cy="5324535"/>
          </a:xfrm>
          <a:prstGeom prst="rect">
            <a:avLst/>
          </a:prstGeom>
          <a:noFill/>
        </p:spPr>
        <p:txBody>
          <a:bodyPr wrap="square" rtlCol="0">
            <a:spAutoFit/>
          </a:bodyPr>
          <a:lstStyle/>
          <a:p>
            <a:r>
              <a:rPr lang="en-US" dirty="0"/>
              <a:t> </a:t>
            </a:r>
            <a:r>
              <a:rPr lang="en-US" sz="2000" dirty="0">
                <a:solidFill>
                  <a:schemeClr val="bg1"/>
                </a:solidFill>
                <a:latin typeface="Cambria" panose="02040503050406030204" pitchFamily="18" charset="0"/>
                <a:ea typeface="Cambria" panose="02040503050406030204" pitchFamily="18" charset="0"/>
              </a:rPr>
              <a:t>Pre-Processing </a:t>
            </a:r>
          </a:p>
          <a:p>
            <a:endParaRPr lang="en-US" sz="2000" dirty="0">
              <a:solidFill>
                <a:schemeClr val="bg1"/>
              </a:solidFill>
              <a:latin typeface="Cambria" panose="02040503050406030204" pitchFamily="18" charset="0"/>
              <a:ea typeface="Cambria" panose="02040503050406030204" pitchFamily="18" charset="0"/>
            </a:endParaRPr>
          </a:p>
          <a:p>
            <a:r>
              <a:rPr lang="en-US" sz="2000" dirty="0">
                <a:solidFill>
                  <a:schemeClr val="bg1"/>
                </a:solidFill>
                <a:latin typeface="Cambria" panose="02040503050406030204" pitchFamily="18" charset="0"/>
                <a:ea typeface="Cambria" panose="02040503050406030204" pitchFamily="18" charset="0"/>
              </a:rPr>
              <a:t>When we required to build a predictive model, we require to look and manipulate the data before we start modelling which includes multiple preprocessing steps such as exploring the data, cleaning the data as well as visualizing the data through graph and plots, all these steps is combined under one shed which is Exploratory Data Analysis, which includes following steps:  </a:t>
            </a:r>
          </a:p>
          <a:p>
            <a:endParaRPr lang="en-US" sz="2000" dirty="0">
              <a:solidFill>
                <a:schemeClr val="bg1"/>
              </a:solidFill>
              <a:latin typeface="Cambria" panose="02040503050406030204" pitchFamily="18" charset="0"/>
              <a:ea typeface="Cambria" panose="02040503050406030204" pitchFamily="18" charset="0"/>
            </a:endParaRPr>
          </a:p>
          <a:p>
            <a:r>
              <a:rPr lang="en-US" sz="2000" dirty="0">
                <a:solidFill>
                  <a:schemeClr val="bg1"/>
                </a:solidFill>
                <a:latin typeface="Cambria" panose="02040503050406030204" pitchFamily="18" charset="0"/>
                <a:ea typeface="Cambria" panose="02040503050406030204" pitchFamily="18" charset="0"/>
              </a:rPr>
              <a:t> Data exploration and Cleaning  </a:t>
            </a:r>
          </a:p>
          <a:p>
            <a:r>
              <a:rPr lang="en-US" sz="2000" dirty="0">
                <a:solidFill>
                  <a:schemeClr val="bg1"/>
                </a:solidFill>
                <a:latin typeface="Cambria" panose="02040503050406030204" pitchFamily="18" charset="0"/>
                <a:ea typeface="Cambria" panose="02040503050406030204" pitchFamily="18" charset="0"/>
              </a:rPr>
              <a:t> Missing values treatment  </a:t>
            </a:r>
          </a:p>
          <a:p>
            <a:r>
              <a:rPr lang="en-US" sz="2000" dirty="0">
                <a:solidFill>
                  <a:schemeClr val="bg1"/>
                </a:solidFill>
                <a:latin typeface="Cambria" panose="02040503050406030204" pitchFamily="18" charset="0"/>
                <a:ea typeface="Cambria" panose="02040503050406030204" pitchFamily="18" charset="0"/>
              </a:rPr>
              <a:t> Outlier Analysis  </a:t>
            </a:r>
          </a:p>
          <a:p>
            <a:r>
              <a:rPr lang="en-US" sz="2000" dirty="0">
                <a:solidFill>
                  <a:schemeClr val="bg1"/>
                </a:solidFill>
                <a:latin typeface="Cambria" panose="02040503050406030204" pitchFamily="18" charset="0"/>
                <a:ea typeface="Cambria" panose="02040503050406030204" pitchFamily="18" charset="0"/>
              </a:rPr>
              <a:t> Feature Selection  </a:t>
            </a:r>
          </a:p>
          <a:p>
            <a:r>
              <a:rPr lang="en-US" sz="2000" dirty="0">
                <a:solidFill>
                  <a:schemeClr val="bg1"/>
                </a:solidFill>
                <a:latin typeface="Cambria" panose="02040503050406030204" pitchFamily="18" charset="0"/>
                <a:ea typeface="Cambria" panose="02040503050406030204" pitchFamily="18" charset="0"/>
              </a:rPr>
              <a:t> Features Scaling  </a:t>
            </a:r>
          </a:p>
          <a:p>
            <a:r>
              <a:rPr lang="en-US" sz="2000" dirty="0">
                <a:solidFill>
                  <a:schemeClr val="bg1"/>
                </a:solidFill>
                <a:latin typeface="Cambria" panose="02040503050406030204" pitchFamily="18" charset="0"/>
                <a:ea typeface="Cambria" panose="02040503050406030204" pitchFamily="18" charset="0"/>
              </a:rPr>
              <a:t>              o Skewness and Log transformation Visualization </a:t>
            </a:r>
          </a:p>
          <a:p>
            <a:r>
              <a:rPr lang="en-US" sz="2000" dirty="0">
                <a:solidFill>
                  <a:schemeClr val="bg1"/>
                </a:solidFill>
                <a:latin typeface="Cambria" panose="02040503050406030204" pitchFamily="18" charset="0"/>
                <a:ea typeface="Cambria" panose="02040503050406030204" pitchFamily="18" charset="0"/>
              </a:rPr>
              <a:t> Visualization </a:t>
            </a:r>
          </a:p>
          <a:p>
            <a:r>
              <a:rPr lang="en-US" sz="2000" dirty="0">
                <a:solidFill>
                  <a:schemeClr val="bg1"/>
                </a:solidFill>
              </a:rPr>
              <a:t> </a:t>
            </a:r>
          </a:p>
        </p:txBody>
      </p:sp>
    </p:spTree>
    <p:extLst>
      <p:ext uri="{BB962C8B-B14F-4D97-AF65-F5344CB8AC3E}">
        <p14:creationId xmlns:p14="http://schemas.microsoft.com/office/powerpoint/2010/main" val="3551236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E00FA2-3348-482D-BAC8-DFA456D9A9C1}"/>
              </a:ext>
            </a:extLst>
          </p:cNvPr>
          <p:cNvSpPr txBox="1"/>
          <p:nvPr/>
        </p:nvSpPr>
        <p:spPr>
          <a:xfrm>
            <a:off x="426127" y="630315"/>
            <a:ext cx="8247355" cy="5632311"/>
          </a:xfrm>
          <a:prstGeom prst="rect">
            <a:avLst/>
          </a:prstGeom>
          <a:noFill/>
        </p:spPr>
        <p:txBody>
          <a:bodyPr wrap="square" rtlCol="0">
            <a:spAutoFit/>
          </a:bodyPr>
          <a:lstStyle/>
          <a:p>
            <a:r>
              <a:rPr lang="en-US" dirty="0">
                <a:solidFill>
                  <a:schemeClr val="bg1"/>
                </a:solidFill>
                <a:latin typeface="Cambria" panose="02040503050406030204" pitchFamily="18" charset="0"/>
                <a:ea typeface="Cambria" panose="02040503050406030204" pitchFamily="18" charset="0"/>
              </a:rPr>
              <a:t>Modelling </a:t>
            </a:r>
          </a:p>
          <a:p>
            <a:r>
              <a:rPr lang="en-US" dirty="0">
                <a:solidFill>
                  <a:schemeClr val="bg1"/>
                </a:solidFill>
                <a:latin typeface="Cambria" panose="02040503050406030204" pitchFamily="18" charset="0"/>
                <a:ea typeface="Cambria" panose="02040503050406030204" pitchFamily="18" charset="0"/>
              </a:rPr>
              <a:t>Once all the Pre-Processing steps has been done on our data set, we will now further move to our next step which is modelling. Modelling plays an important role to find out the good inferences from the data. Choice of models depends upon the problem statement and data set. As per our problem statement and dataset, we will try some models on our preprocessed data and post comparing the output results we will select the best suitable model for our problem. As per our data set following models need to be tested:  </a:t>
            </a:r>
          </a:p>
          <a:p>
            <a:endParaRPr lang="en-US" dirty="0">
              <a:solidFill>
                <a:schemeClr val="bg1"/>
              </a:solidFill>
              <a:latin typeface="Cambria" panose="02040503050406030204" pitchFamily="18" charset="0"/>
              <a:ea typeface="Cambria" panose="02040503050406030204" pitchFamily="18" charset="0"/>
            </a:endParaRPr>
          </a:p>
          <a:p>
            <a:r>
              <a:rPr lang="en-US" dirty="0">
                <a:solidFill>
                  <a:schemeClr val="bg1"/>
                </a:solidFill>
                <a:latin typeface="Cambria" panose="02040503050406030204" pitchFamily="18" charset="0"/>
                <a:ea typeface="Cambria" panose="02040503050406030204" pitchFamily="18" charset="0"/>
              </a:rPr>
              <a:t> Linear regression  </a:t>
            </a:r>
          </a:p>
          <a:p>
            <a:r>
              <a:rPr lang="en-US" dirty="0">
                <a:solidFill>
                  <a:schemeClr val="bg1"/>
                </a:solidFill>
                <a:latin typeface="Cambria" panose="02040503050406030204" pitchFamily="18" charset="0"/>
                <a:ea typeface="Cambria" panose="02040503050406030204" pitchFamily="18" charset="0"/>
              </a:rPr>
              <a:t> Decision Tree  </a:t>
            </a:r>
          </a:p>
          <a:p>
            <a:r>
              <a:rPr lang="en-US" dirty="0">
                <a:solidFill>
                  <a:schemeClr val="bg1"/>
                </a:solidFill>
                <a:latin typeface="Cambria" panose="02040503050406030204" pitchFamily="18" charset="0"/>
                <a:ea typeface="Cambria" panose="02040503050406030204" pitchFamily="18" charset="0"/>
              </a:rPr>
              <a:t> Random forest,  </a:t>
            </a:r>
          </a:p>
          <a:p>
            <a:r>
              <a:rPr lang="en-US" dirty="0">
                <a:solidFill>
                  <a:schemeClr val="bg1"/>
                </a:solidFill>
                <a:latin typeface="Cambria" panose="02040503050406030204" pitchFamily="18" charset="0"/>
                <a:ea typeface="Cambria" panose="02040503050406030204" pitchFamily="18" charset="0"/>
              </a:rPr>
              <a:t> Gradient Boosting </a:t>
            </a:r>
          </a:p>
          <a:p>
            <a:endParaRPr lang="en-US" dirty="0">
              <a:solidFill>
                <a:schemeClr val="bg1"/>
              </a:solidFill>
              <a:latin typeface="Cambria" panose="02040503050406030204" pitchFamily="18" charset="0"/>
              <a:ea typeface="Cambria" panose="02040503050406030204" pitchFamily="18" charset="0"/>
            </a:endParaRPr>
          </a:p>
          <a:p>
            <a:r>
              <a:rPr lang="en-US" dirty="0">
                <a:solidFill>
                  <a:schemeClr val="bg1"/>
                </a:solidFill>
                <a:latin typeface="Cambria" panose="02040503050406030204" pitchFamily="18" charset="0"/>
                <a:ea typeface="Cambria" panose="02040503050406030204" pitchFamily="18" charset="0"/>
              </a:rPr>
              <a:t> Model Selection </a:t>
            </a:r>
          </a:p>
          <a:p>
            <a:r>
              <a:rPr lang="en-US" dirty="0">
                <a:solidFill>
                  <a:schemeClr val="bg1"/>
                </a:solidFill>
                <a:latin typeface="Cambria" panose="02040503050406030204" pitchFamily="18" charset="0"/>
                <a:ea typeface="Cambria" panose="02040503050406030204" pitchFamily="18" charset="0"/>
              </a:rPr>
              <a:t>The final step of our methodology will be the selection of the model based on the different output and results shown by different models. We have multiple parameters which we will study further in our report to test whether the model is suitable for our problem statement or not. </a:t>
            </a:r>
            <a:endParaRPr lang="en-IN" dirty="0">
              <a:solidFill>
                <a:schemeClr val="bg1"/>
              </a:solidFill>
              <a:latin typeface="Cambria" panose="02040503050406030204" pitchFamily="18" charset="0"/>
              <a:ea typeface="Cambria" panose="02040503050406030204" pitchFamily="18" charset="0"/>
            </a:endParaRPr>
          </a:p>
          <a:p>
            <a:endParaRPr lang="en-IN" dirty="0"/>
          </a:p>
        </p:txBody>
      </p:sp>
    </p:spTree>
    <p:extLst>
      <p:ext uri="{BB962C8B-B14F-4D97-AF65-F5344CB8AC3E}">
        <p14:creationId xmlns:p14="http://schemas.microsoft.com/office/powerpoint/2010/main" val="3919278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5EBCA6-2A4D-44CD-A5F3-F85795E0C214}"/>
              </a:ext>
            </a:extLst>
          </p:cNvPr>
          <p:cNvSpPr txBox="1"/>
          <p:nvPr/>
        </p:nvSpPr>
        <p:spPr>
          <a:xfrm>
            <a:off x="115410" y="133165"/>
            <a:ext cx="9463596" cy="2769989"/>
          </a:xfrm>
          <a:prstGeom prst="rect">
            <a:avLst/>
          </a:prstGeom>
          <a:noFill/>
        </p:spPr>
        <p:txBody>
          <a:bodyPr wrap="square" rtlCol="0">
            <a:spAutoFit/>
          </a:bodyPr>
          <a:lstStyle/>
          <a:p>
            <a:r>
              <a:rPr lang="en-IN" sz="2800" dirty="0">
                <a:solidFill>
                  <a:schemeClr val="bg1"/>
                </a:solidFill>
                <a:latin typeface="Cambria" panose="02040503050406030204" pitchFamily="18" charset="0"/>
                <a:ea typeface="Cambria" panose="02040503050406030204" pitchFamily="18" charset="0"/>
              </a:rPr>
              <a:t>Pre-Processing </a:t>
            </a:r>
          </a:p>
          <a:p>
            <a:endParaRPr lang="en-IN" sz="2000" dirty="0">
              <a:solidFill>
                <a:schemeClr val="bg1"/>
              </a:solidFill>
              <a:latin typeface="Cambria" panose="02040503050406030204" pitchFamily="18" charset="0"/>
              <a:ea typeface="Cambria" panose="02040503050406030204" pitchFamily="18" charset="0"/>
            </a:endParaRPr>
          </a:p>
          <a:p>
            <a:r>
              <a:rPr lang="en-US" sz="2000" dirty="0">
                <a:solidFill>
                  <a:schemeClr val="bg1"/>
                </a:solidFill>
                <a:latin typeface="Cambria" panose="02040503050406030204" pitchFamily="18" charset="0"/>
                <a:ea typeface="Cambria" panose="02040503050406030204" pitchFamily="18" charset="0"/>
              </a:rPr>
              <a:t>Data exploration and Cleaning (Missing Values and Outliers) </a:t>
            </a:r>
          </a:p>
          <a:p>
            <a:r>
              <a:rPr lang="en-US" sz="2000" dirty="0">
                <a:solidFill>
                  <a:schemeClr val="bg1"/>
                </a:solidFill>
                <a:latin typeface="Cambria" panose="02040503050406030204" pitchFamily="18" charset="0"/>
                <a:ea typeface="Cambria" panose="02040503050406030204" pitchFamily="18" charset="0"/>
              </a:rPr>
              <a:t>The very first step which comes with any data science project is data exploration and cleaning which includes following points as per this project: </a:t>
            </a:r>
          </a:p>
          <a:p>
            <a:endParaRPr lang="en-IN" sz="2000" dirty="0">
              <a:solidFill>
                <a:schemeClr val="bg1"/>
              </a:solidFill>
              <a:latin typeface="Cambria" panose="02040503050406030204" pitchFamily="18" charset="0"/>
              <a:ea typeface="Cambria" panose="02040503050406030204" pitchFamily="18" charset="0"/>
            </a:endParaRPr>
          </a:p>
          <a:p>
            <a:r>
              <a:rPr lang="en-IN" sz="2800" dirty="0">
                <a:solidFill>
                  <a:schemeClr val="bg1"/>
                </a:solidFill>
                <a:latin typeface="Cambria" panose="02040503050406030204" pitchFamily="18" charset="0"/>
                <a:ea typeface="Cambria" panose="02040503050406030204" pitchFamily="18" charset="0"/>
              </a:rPr>
              <a:t>Histogram of continuous variables </a:t>
            </a:r>
          </a:p>
          <a:p>
            <a:endParaRPr lang="en-IN" dirty="0"/>
          </a:p>
        </p:txBody>
      </p:sp>
      <p:pic>
        <p:nvPicPr>
          <p:cNvPr id="4" name="Picture 3">
            <a:extLst>
              <a:ext uri="{FF2B5EF4-FFF2-40B4-BE49-F238E27FC236}">
                <a16:creationId xmlns:a16="http://schemas.microsoft.com/office/drawing/2014/main" id="{1DDC8BE0-6170-495C-B6D9-64A6B491AE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914" y="2760548"/>
            <a:ext cx="5744377" cy="3858163"/>
          </a:xfrm>
          <a:prstGeom prst="rect">
            <a:avLst/>
          </a:prstGeom>
        </p:spPr>
      </p:pic>
    </p:spTree>
    <p:extLst>
      <p:ext uri="{BB962C8B-B14F-4D97-AF65-F5344CB8AC3E}">
        <p14:creationId xmlns:p14="http://schemas.microsoft.com/office/powerpoint/2010/main" val="3739497524"/>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
  <TotalTime>3521</TotalTime>
  <Words>978</Words>
  <Application>Microsoft Office PowerPoint</Application>
  <PresentationFormat>Widescreen</PresentationFormat>
  <Paragraphs>78</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Calibri</vt:lpstr>
      <vt:lpstr>Cambria</vt:lpstr>
      <vt:lpstr>Century Gothic</vt:lpstr>
      <vt:lpstr>Times New Roman</vt:lpstr>
      <vt:lpstr>Wingdings 3</vt:lpstr>
      <vt:lpstr>Slice</vt:lpstr>
      <vt:lpstr>Project  Report  On  Telecommunication  Customer Churn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Report  On  Telecommunication  Customer Churn</dc:title>
  <dc:creator>Dhanush Uthamaseelan</dc:creator>
  <cp:lastModifiedBy>Dhanush Uthamaseelan</cp:lastModifiedBy>
  <cp:revision>49</cp:revision>
  <dcterms:created xsi:type="dcterms:W3CDTF">2019-12-20T17:29:12Z</dcterms:created>
  <dcterms:modified xsi:type="dcterms:W3CDTF">2020-01-13T07:53:18Z</dcterms:modified>
</cp:coreProperties>
</file>